
<file path=[Content_Types].xml><?xml version="1.0" encoding="utf-8"?>
<Types xmlns="http://schemas.openxmlformats.org/package/2006/content-types">
  <Default Extension="bin" ContentType="image/pn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media/image2.bin" ContentType="image/x-emf"/>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7" r:id="rId2"/>
    <p:sldId id="736" r:id="rId3"/>
    <p:sldId id="491" r:id="rId4"/>
    <p:sldId id="753" r:id="rId5"/>
    <p:sldId id="508" r:id="rId6"/>
    <p:sldId id="506" r:id="rId7"/>
    <p:sldId id="507" r:id="rId8"/>
    <p:sldId id="500" r:id="rId9"/>
    <p:sldId id="261" r:id="rId10"/>
    <p:sldId id="275" r:id="rId11"/>
    <p:sldId id="274" r:id="rId12"/>
    <p:sldId id="512" r:id="rId13"/>
    <p:sldId id="767" r:id="rId14"/>
    <p:sldId id="769" r:id="rId15"/>
    <p:sldId id="768" r:id="rId16"/>
    <p:sldId id="265" r:id="rId17"/>
    <p:sldId id="770" r:id="rId18"/>
    <p:sldId id="756" r:id="rId19"/>
    <p:sldId id="766" r:id="rId20"/>
    <p:sldId id="757" r:id="rId21"/>
    <p:sldId id="765" r:id="rId22"/>
    <p:sldId id="503" r:id="rId23"/>
    <p:sldId id="759" r:id="rId24"/>
    <p:sldId id="760" r:id="rId25"/>
    <p:sldId id="763" r:id="rId26"/>
    <p:sldId id="511" r:id="rId27"/>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5"/>
    <p:restoredTop sz="94631"/>
  </p:normalViewPr>
  <p:slideViewPr>
    <p:cSldViewPr snapToGrid="0" snapToObjects="1">
      <p:cViewPr varScale="1">
        <p:scale>
          <a:sx n="63" d="100"/>
          <a:sy n="63" d="100"/>
        </p:scale>
        <p:origin x="36" y="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9C5C17-8499-4A81-ABE7-D1B2A366A072}" type="doc">
      <dgm:prSet loTypeId="urn:microsoft.com/office/officeart/2009/3/layout/PhasedProcess" loCatId="process" qsTypeId="urn:microsoft.com/office/officeart/2005/8/quickstyle/simple1" qsCatId="simple" csTypeId="urn:microsoft.com/office/officeart/2005/8/colors/accent1_2" csCatId="accent1" phldr="1"/>
      <dgm:spPr/>
      <dgm:t>
        <a:bodyPr/>
        <a:lstStyle/>
        <a:p>
          <a:endParaRPr lang="da-DK"/>
        </a:p>
      </dgm:t>
    </dgm:pt>
    <dgm:pt modelId="{0585246F-911A-46C2-8F08-E61507A0E8AD}">
      <dgm:prSet phldrT="[Tekst]"/>
      <dgm:spPr/>
      <dgm:t>
        <a:bodyPr/>
        <a:lstStyle/>
        <a:p>
          <a:r>
            <a:rPr lang="da-DK" dirty="0"/>
            <a:t>Public Engagement</a:t>
          </a:r>
        </a:p>
      </dgm:t>
    </dgm:pt>
    <dgm:pt modelId="{9FE43894-4605-4146-B35B-6DE75C237534}" type="parTrans" cxnId="{075AADD4-09EF-42ED-9761-69B0ED698261}">
      <dgm:prSet/>
      <dgm:spPr/>
      <dgm:t>
        <a:bodyPr/>
        <a:lstStyle/>
        <a:p>
          <a:endParaRPr lang="da-DK"/>
        </a:p>
      </dgm:t>
    </dgm:pt>
    <dgm:pt modelId="{26D26441-1258-463F-90E6-C319A53E08BB}" type="sibTrans" cxnId="{075AADD4-09EF-42ED-9761-69B0ED698261}">
      <dgm:prSet/>
      <dgm:spPr/>
      <dgm:t>
        <a:bodyPr/>
        <a:lstStyle/>
        <a:p>
          <a:endParaRPr lang="da-DK"/>
        </a:p>
      </dgm:t>
    </dgm:pt>
    <dgm:pt modelId="{AF959FE4-0AB4-46AA-867A-6B1BC42790AA}">
      <dgm:prSet phldrT="[Tekst]"/>
      <dgm:spPr/>
      <dgm:t>
        <a:bodyPr/>
        <a:lstStyle/>
        <a:p>
          <a:r>
            <a:rPr lang="da-DK" dirty="0"/>
            <a:t>Media</a:t>
          </a:r>
        </a:p>
      </dgm:t>
    </dgm:pt>
    <dgm:pt modelId="{B730EC4A-5253-4CD5-9A5C-D6AF43194574}" type="parTrans" cxnId="{C092E106-C11B-4344-9141-CBC9D25785DB}">
      <dgm:prSet/>
      <dgm:spPr/>
      <dgm:t>
        <a:bodyPr/>
        <a:lstStyle/>
        <a:p>
          <a:endParaRPr lang="da-DK"/>
        </a:p>
      </dgm:t>
    </dgm:pt>
    <dgm:pt modelId="{86355F1D-95F1-424A-A1EC-B1CEAB456ADB}" type="sibTrans" cxnId="{C092E106-C11B-4344-9141-CBC9D25785DB}">
      <dgm:prSet/>
      <dgm:spPr/>
      <dgm:t>
        <a:bodyPr/>
        <a:lstStyle/>
        <a:p>
          <a:endParaRPr lang="da-DK"/>
        </a:p>
      </dgm:t>
    </dgm:pt>
    <dgm:pt modelId="{0FAC3644-22B7-4708-AE62-43CF64FF7693}">
      <dgm:prSet phldrT="[Tekst]"/>
      <dgm:spPr/>
      <dgm:t>
        <a:bodyPr/>
        <a:lstStyle/>
        <a:p>
          <a:r>
            <a:rPr lang="da-DK" dirty="0"/>
            <a:t>NGO’s</a:t>
          </a:r>
        </a:p>
      </dgm:t>
    </dgm:pt>
    <dgm:pt modelId="{B82EBAB8-4A17-40E6-B41A-0D8602589065}" type="parTrans" cxnId="{8B5FB584-BA87-468B-9D7D-E7C90FE6E7A4}">
      <dgm:prSet/>
      <dgm:spPr/>
      <dgm:t>
        <a:bodyPr/>
        <a:lstStyle/>
        <a:p>
          <a:endParaRPr lang="da-DK"/>
        </a:p>
      </dgm:t>
    </dgm:pt>
    <dgm:pt modelId="{E1F77FBA-83BF-42F3-AB2D-2DBD3914267C}" type="sibTrans" cxnId="{8B5FB584-BA87-468B-9D7D-E7C90FE6E7A4}">
      <dgm:prSet/>
      <dgm:spPr/>
      <dgm:t>
        <a:bodyPr/>
        <a:lstStyle/>
        <a:p>
          <a:endParaRPr lang="da-DK"/>
        </a:p>
      </dgm:t>
    </dgm:pt>
    <dgm:pt modelId="{C6BC45AF-70B8-45C5-A529-88F1D5D9E0B3}">
      <dgm:prSet phldrT="[Tekst]"/>
      <dgm:spPr/>
      <dgm:t>
        <a:bodyPr/>
        <a:lstStyle/>
        <a:p>
          <a:r>
            <a:rPr lang="da-DK" dirty="0"/>
            <a:t>Policy</a:t>
          </a:r>
        </a:p>
      </dgm:t>
    </dgm:pt>
    <dgm:pt modelId="{38FDB71F-ACB9-45F8-91FE-0A22311955FC}" type="parTrans" cxnId="{2F73C8F1-62E3-4595-A998-3697E8B6DD72}">
      <dgm:prSet/>
      <dgm:spPr/>
      <dgm:t>
        <a:bodyPr/>
        <a:lstStyle/>
        <a:p>
          <a:endParaRPr lang="da-DK"/>
        </a:p>
      </dgm:t>
    </dgm:pt>
    <dgm:pt modelId="{9F597838-FA1E-445B-94DA-BF0D18EE3E31}" type="sibTrans" cxnId="{2F73C8F1-62E3-4595-A998-3697E8B6DD72}">
      <dgm:prSet/>
      <dgm:spPr/>
      <dgm:t>
        <a:bodyPr/>
        <a:lstStyle/>
        <a:p>
          <a:endParaRPr lang="da-DK"/>
        </a:p>
      </dgm:t>
    </dgm:pt>
    <dgm:pt modelId="{6F54B1CF-FA72-4C4C-A742-0343185DB55C}">
      <dgm:prSet phldrT="[Tekst]"/>
      <dgm:spPr/>
      <dgm:t>
        <a:bodyPr/>
        <a:lstStyle/>
        <a:p>
          <a:r>
            <a:rPr lang="da-DK" dirty="0" err="1"/>
            <a:t>Facilitation</a:t>
          </a:r>
          <a:r>
            <a:rPr lang="da-DK" dirty="0"/>
            <a:t> </a:t>
          </a:r>
        </a:p>
      </dgm:t>
    </dgm:pt>
    <dgm:pt modelId="{8ACEC7EA-9E49-49ED-8AFC-0124206D8AF2}" type="parTrans" cxnId="{396FC42D-C5AA-4C4F-AC3E-98DF6038E617}">
      <dgm:prSet/>
      <dgm:spPr/>
      <dgm:t>
        <a:bodyPr/>
        <a:lstStyle/>
        <a:p>
          <a:endParaRPr lang="da-DK"/>
        </a:p>
      </dgm:t>
    </dgm:pt>
    <dgm:pt modelId="{579A0563-4A9D-48D4-ACD4-ABB26F0B6920}" type="sibTrans" cxnId="{396FC42D-C5AA-4C4F-AC3E-98DF6038E617}">
      <dgm:prSet/>
      <dgm:spPr/>
      <dgm:t>
        <a:bodyPr/>
        <a:lstStyle/>
        <a:p>
          <a:endParaRPr lang="da-DK"/>
        </a:p>
      </dgm:t>
    </dgm:pt>
    <dgm:pt modelId="{6D79C5EA-91DC-48C1-9F2F-65DCAD9C93E1}">
      <dgm:prSet phldrT="[Tekst]"/>
      <dgm:spPr/>
      <dgm:t>
        <a:bodyPr/>
        <a:lstStyle/>
        <a:p>
          <a:r>
            <a:rPr lang="da-DK" dirty="0"/>
            <a:t>Library</a:t>
          </a:r>
        </a:p>
      </dgm:t>
    </dgm:pt>
    <dgm:pt modelId="{764D2368-7FC7-4692-95BC-FBB9A0037169}" type="parTrans" cxnId="{9E1BC2BF-7A91-42B8-ACAC-733C312BBF6C}">
      <dgm:prSet/>
      <dgm:spPr/>
      <dgm:t>
        <a:bodyPr/>
        <a:lstStyle/>
        <a:p>
          <a:endParaRPr lang="da-DK"/>
        </a:p>
      </dgm:t>
    </dgm:pt>
    <dgm:pt modelId="{596F4E0C-6676-4A8A-B0EF-66A39D3C4318}" type="sibTrans" cxnId="{9E1BC2BF-7A91-42B8-ACAC-733C312BBF6C}">
      <dgm:prSet/>
      <dgm:spPr/>
      <dgm:t>
        <a:bodyPr/>
        <a:lstStyle/>
        <a:p>
          <a:endParaRPr lang="da-DK"/>
        </a:p>
      </dgm:t>
    </dgm:pt>
    <dgm:pt modelId="{8D2F5698-577C-47B8-AE28-B172D8C6EBF6}">
      <dgm:prSet phldrT="[Tekst]"/>
      <dgm:spPr/>
      <dgm:t>
        <a:bodyPr/>
        <a:lstStyle/>
        <a:p>
          <a:r>
            <a:rPr lang="da-DK" dirty="0" err="1"/>
            <a:t>Faculty</a:t>
          </a:r>
          <a:endParaRPr lang="da-DK" dirty="0"/>
        </a:p>
      </dgm:t>
    </dgm:pt>
    <dgm:pt modelId="{F016ADE8-280C-46EC-BC9E-8FDE53376F33}" type="parTrans" cxnId="{E0802DF2-38D1-4D53-B298-700FB8EE9F35}">
      <dgm:prSet/>
      <dgm:spPr/>
      <dgm:t>
        <a:bodyPr/>
        <a:lstStyle/>
        <a:p>
          <a:endParaRPr lang="da-DK"/>
        </a:p>
      </dgm:t>
    </dgm:pt>
    <dgm:pt modelId="{26259AB7-334E-4D13-83F6-3B8BF8B7F666}" type="sibTrans" cxnId="{E0802DF2-38D1-4D53-B298-700FB8EE9F35}">
      <dgm:prSet/>
      <dgm:spPr/>
      <dgm:t>
        <a:bodyPr/>
        <a:lstStyle/>
        <a:p>
          <a:endParaRPr lang="da-DK"/>
        </a:p>
      </dgm:t>
    </dgm:pt>
    <dgm:pt modelId="{406178E2-1EBD-4149-9007-937A8FB20ADC}">
      <dgm:prSet phldrT="[Tekst]"/>
      <dgm:spPr/>
      <dgm:t>
        <a:bodyPr/>
        <a:lstStyle/>
        <a:p>
          <a:r>
            <a:rPr lang="da-DK" dirty="0"/>
            <a:t>Output</a:t>
          </a:r>
        </a:p>
      </dgm:t>
    </dgm:pt>
    <dgm:pt modelId="{EBF00230-6E74-4C22-B23C-ED6C9D21C495}" type="parTrans" cxnId="{95AC3618-1E11-4F00-B181-D929EF600F13}">
      <dgm:prSet/>
      <dgm:spPr/>
      <dgm:t>
        <a:bodyPr/>
        <a:lstStyle/>
        <a:p>
          <a:endParaRPr lang="da-DK"/>
        </a:p>
      </dgm:t>
    </dgm:pt>
    <dgm:pt modelId="{E1C8EE4D-4512-43D3-B871-F4CD90C3EADC}" type="sibTrans" cxnId="{95AC3618-1E11-4F00-B181-D929EF600F13}">
      <dgm:prSet/>
      <dgm:spPr/>
      <dgm:t>
        <a:bodyPr/>
        <a:lstStyle/>
        <a:p>
          <a:endParaRPr lang="da-DK"/>
        </a:p>
      </dgm:t>
    </dgm:pt>
    <dgm:pt modelId="{05450414-7CAF-4D37-A69A-37DE0B395472}">
      <dgm:prSet phldrT="[Tekst]"/>
      <dgm:spPr/>
      <dgm:t>
        <a:bodyPr/>
        <a:lstStyle/>
        <a:p>
          <a:r>
            <a:rPr lang="da-DK" dirty="0"/>
            <a:t>Researchers </a:t>
          </a:r>
        </a:p>
      </dgm:t>
    </dgm:pt>
    <dgm:pt modelId="{0DFF3B69-C2C4-4783-9B6B-E1B43C2ED10D}" type="parTrans" cxnId="{9F3A7A85-C1F4-487F-A0AE-26B9746D962C}">
      <dgm:prSet/>
      <dgm:spPr/>
      <dgm:t>
        <a:bodyPr/>
        <a:lstStyle/>
        <a:p>
          <a:endParaRPr lang="da-DK"/>
        </a:p>
      </dgm:t>
    </dgm:pt>
    <dgm:pt modelId="{0F313075-E506-4091-AFBB-38E9AF18EA8A}" type="sibTrans" cxnId="{9F3A7A85-C1F4-487F-A0AE-26B9746D962C}">
      <dgm:prSet/>
      <dgm:spPr/>
      <dgm:t>
        <a:bodyPr/>
        <a:lstStyle/>
        <a:p>
          <a:endParaRPr lang="da-DK"/>
        </a:p>
      </dgm:t>
    </dgm:pt>
    <dgm:pt modelId="{DCF444E7-86A2-4DB4-8282-B754AD52A7C5}" type="pres">
      <dgm:prSet presAssocID="{DC9C5C17-8499-4A81-ABE7-D1B2A366A072}" presName="Name0" presStyleCnt="0">
        <dgm:presLayoutVars>
          <dgm:chMax val="3"/>
          <dgm:chPref val="3"/>
          <dgm:bulletEnabled val="1"/>
          <dgm:dir/>
          <dgm:animLvl val="lvl"/>
        </dgm:presLayoutVars>
      </dgm:prSet>
      <dgm:spPr/>
    </dgm:pt>
    <dgm:pt modelId="{6428EBB2-4EA5-4DE5-964D-42C576AF6FDF}" type="pres">
      <dgm:prSet presAssocID="{DC9C5C17-8499-4A81-ABE7-D1B2A366A072}" presName="arc1" presStyleLbl="node1" presStyleIdx="0" presStyleCnt="4"/>
      <dgm:spPr/>
    </dgm:pt>
    <dgm:pt modelId="{BFDC3EBA-76B3-4FDC-AF8E-2EC98ABCB91A}" type="pres">
      <dgm:prSet presAssocID="{DC9C5C17-8499-4A81-ABE7-D1B2A366A072}" presName="arc3" presStyleLbl="node1" presStyleIdx="1" presStyleCnt="4"/>
      <dgm:spPr/>
    </dgm:pt>
    <dgm:pt modelId="{7C6044E1-D0D3-4CD6-9EE8-01AFF39E1029}" type="pres">
      <dgm:prSet presAssocID="{DC9C5C17-8499-4A81-ABE7-D1B2A366A072}" presName="parentText2" presStyleLbl="revTx" presStyleIdx="0" presStyleCnt="3">
        <dgm:presLayoutVars>
          <dgm:chMax val="4"/>
          <dgm:chPref val="3"/>
          <dgm:bulletEnabled val="1"/>
        </dgm:presLayoutVars>
      </dgm:prSet>
      <dgm:spPr/>
    </dgm:pt>
    <dgm:pt modelId="{9527C6BD-9595-4A4B-A47D-ED478BC95B1E}" type="pres">
      <dgm:prSet presAssocID="{DC9C5C17-8499-4A81-ABE7-D1B2A366A072}" presName="arc2" presStyleLbl="node1" presStyleIdx="2" presStyleCnt="4"/>
      <dgm:spPr/>
    </dgm:pt>
    <dgm:pt modelId="{E526303A-4260-4505-B642-C41A3003E1DE}" type="pres">
      <dgm:prSet presAssocID="{DC9C5C17-8499-4A81-ABE7-D1B2A366A072}" presName="arc4" presStyleLbl="node1" presStyleIdx="3" presStyleCnt="4"/>
      <dgm:spPr/>
    </dgm:pt>
    <dgm:pt modelId="{BB882D17-D6FA-418C-873C-4935AEE65BA4}" type="pres">
      <dgm:prSet presAssocID="{DC9C5C17-8499-4A81-ABE7-D1B2A366A072}" presName="parentText3" presStyleLbl="revTx" presStyleIdx="1" presStyleCnt="3">
        <dgm:presLayoutVars>
          <dgm:chMax val="1"/>
          <dgm:chPref val="1"/>
          <dgm:bulletEnabled val="1"/>
        </dgm:presLayoutVars>
      </dgm:prSet>
      <dgm:spPr/>
    </dgm:pt>
    <dgm:pt modelId="{57D807A2-C1C5-40FE-B054-942CFAB4D2C2}" type="pres">
      <dgm:prSet presAssocID="{DC9C5C17-8499-4A81-ABE7-D1B2A366A072}" presName="middleComposite" presStyleCnt="0"/>
      <dgm:spPr/>
    </dgm:pt>
    <dgm:pt modelId="{BDE1A17C-F9B2-4E93-8743-4D205BE859E7}" type="pres">
      <dgm:prSet presAssocID="{6D79C5EA-91DC-48C1-9F2F-65DCAD9C93E1}" presName="circ1" presStyleLbl="vennNode1" presStyleIdx="0" presStyleCnt="8"/>
      <dgm:spPr/>
    </dgm:pt>
    <dgm:pt modelId="{FE7FB47B-908E-4E79-9162-BF8C05970831}" type="pres">
      <dgm:prSet presAssocID="{6D79C5EA-91DC-48C1-9F2F-65DCAD9C93E1}" presName="circ1Tx" presStyleLbl="revTx" presStyleIdx="1" presStyleCnt="3">
        <dgm:presLayoutVars>
          <dgm:chMax val="0"/>
          <dgm:chPref val="0"/>
        </dgm:presLayoutVars>
      </dgm:prSet>
      <dgm:spPr/>
    </dgm:pt>
    <dgm:pt modelId="{6B3D24D7-1F55-4C08-867D-2E3DD837E96D}" type="pres">
      <dgm:prSet presAssocID="{8D2F5698-577C-47B8-AE28-B172D8C6EBF6}" presName="circ2" presStyleLbl="vennNode1" presStyleIdx="1" presStyleCnt="8"/>
      <dgm:spPr/>
    </dgm:pt>
    <dgm:pt modelId="{6FC4180B-3EEA-4E14-8CDE-A8E1F64D8D41}" type="pres">
      <dgm:prSet presAssocID="{8D2F5698-577C-47B8-AE28-B172D8C6EBF6}" presName="circ2Tx" presStyleLbl="revTx" presStyleIdx="1" presStyleCnt="3">
        <dgm:presLayoutVars>
          <dgm:chMax val="0"/>
          <dgm:chPref val="0"/>
        </dgm:presLayoutVars>
      </dgm:prSet>
      <dgm:spPr/>
    </dgm:pt>
    <dgm:pt modelId="{FC25BB3D-8741-4B34-A2A7-4186DEE98238}" type="pres">
      <dgm:prSet presAssocID="{DC9C5C17-8499-4A81-ABE7-D1B2A366A072}" presName="leftComposite" presStyleCnt="0"/>
      <dgm:spPr/>
    </dgm:pt>
    <dgm:pt modelId="{AD03CECF-84C9-4921-85C8-27F9345F77D5}" type="pres">
      <dgm:prSet presAssocID="{AF959FE4-0AB4-46AA-867A-6B1BC42790AA}" presName="childText1_1" presStyleLbl="vennNode1" presStyleIdx="2" presStyleCnt="8">
        <dgm:presLayoutVars>
          <dgm:chMax val="0"/>
          <dgm:chPref val="0"/>
        </dgm:presLayoutVars>
      </dgm:prSet>
      <dgm:spPr/>
    </dgm:pt>
    <dgm:pt modelId="{709C11EA-1585-4840-BF34-72CFAA976CF8}" type="pres">
      <dgm:prSet presAssocID="{AF959FE4-0AB4-46AA-867A-6B1BC42790AA}" presName="ellipse1" presStyleLbl="vennNode1" presStyleIdx="3" presStyleCnt="8"/>
      <dgm:spPr/>
    </dgm:pt>
    <dgm:pt modelId="{66BD6C61-0CD0-4B65-8582-1D90D6CD7361}" type="pres">
      <dgm:prSet presAssocID="{AF959FE4-0AB4-46AA-867A-6B1BC42790AA}" presName="ellipse2" presStyleLbl="vennNode1" presStyleIdx="4" presStyleCnt="8"/>
      <dgm:spPr/>
    </dgm:pt>
    <dgm:pt modelId="{3B029A12-6690-4CD2-8BF4-B66E24AA1D63}" type="pres">
      <dgm:prSet presAssocID="{0FAC3644-22B7-4708-AE62-43CF64FF7693}" presName="childText1_2" presStyleLbl="vennNode1" presStyleIdx="5" presStyleCnt="8">
        <dgm:presLayoutVars>
          <dgm:chMax val="0"/>
          <dgm:chPref val="0"/>
        </dgm:presLayoutVars>
      </dgm:prSet>
      <dgm:spPr/>
    </dgm:pt>
    <dgm:pt modelId="{04E5C501-0BC2-4C1F-B756-05998BA5FB4A}" type="pres">
      <dgm:prSet presAssocID="{0FAC3644-22B7-4708-AE62-43CF64FF7693}" presName="ellipse3" presStyleLbl="vennNode1" presStyleIdx="6" presStyleCnt="8"/>
      <dgm:spPr/>
    </dgm:pt>
    <dgm:pt modelId="{4094FF50-57F0-4E75-B17F-B0349F12E55A}" type="pres">
      <dgm:prSet presAssocID="{C6BC45AF-70B8-45C5-A529-88F1D5D9E0B3}" presName="childText1_3" presStyleLbl="vennNode1" presStyleIdx="7" presStyleCnt="8">
        <dgm:presLayoutVars>
          <dgm:chMax val="0"/>
          <dgm:chPref val="0"/>
        </dgm:presLayoutVars>
      </dgm:prSet>
      <dgm:spPr/>
    </dgm:pt>
    <dgm:pt modelId="{DE545D7C-5F0F-48FD-8720-A4DD6E960B65}" type="pres">
      <dgm:prSet presAssocID="{DC9C5C17-8499-4A81-ABE7-D1B2A366A072}" presName="rightChild" presStyleLbl="node2" presStyleIdx="0" presStyleCnt="1">
        <dgm:presLayoutVars>
          <dgm:chMax val="0"/>
          <dgm:chPref val="0"/>
        </dgm:presLayoutVars>
      </dgm:prSet>
      <dgm:spPr/>
    </dgm:pt>
    <dgm:pt modelId="{D58678DD-BC67-490B-A052-2C03AB2B4C41}" type="pres">
      <dgm:prSet presAssocID="{DC9C5C17-8499-4A81-ABE7-D1B2A366A072}" presName="parentText1" presStyleLbl="revTx" presStyleIdx="2" presStyleCnt="3">
        <dgm:presLayoutVars>
          <dgm:chMax val="4"/>
          <dgm:chPref val="3"/>
          <dgm:bulletEnabled val="1"/>
        </dgm:presLayoutVars>
      </dgm:prSet>
      <dgm:spPr/>
    </dgm:pt>
  </dgm:ptLst>
  <dgm:cxnLst>
    <dgm:cxn modelId="{C092E106-C11B-4344-9141-CBC9D25785DB}" srcId="{0585246F-911A-46C2-8F08-E61507A0E8AD}" destId="{AF959FE4-0AB4-46AA-867A-6B1BC42790AA}" srcOrd="0" destOrd="0" parTransId="{B730EC4A-5253-4CD5-9A5C-D6AF43194574}" sibTransId="{86355F1D-95F1-424A-A1EC-B1CEAB456ADB}"/>
    <dgm:cxn modelId="{7AC91E10-533B-41E4-A189-2147161511EE}" type="presOf" srcId="{C6BC45AF-70B8-45C5-A529-88F1D5D9E0B3}" destId="{4094FF50-57F0-4E75-B17F-B0349F12E55A}" srcOrd="0" destOrd="0" presId="urn:microsoft.com/office/officeart/2009/3/layout/PhasedProcess"/>
    <dgm:cxn modelId="{95AC3618-1E11-4F00-B181-D929EF600F13}" srcId="{DC9C5C17-8499-4A81-ABE7-D1B2A366A072}" destId="{406178E2-1EBD-4149-9007-937A8FB20ADC}" srcOrd="2" destOrd="0" parTransId="{EBF00230-6E74-4C22-B23C-ED6C9D21C495}" sibTransId="{E1C8EE4D-4512-43D3-B871-F4CD90C3EADC}"/>
    <dgm:cxn modelId="{396FC42D-C5AA-4C4F-AC3E-98DF6038E617}" srcId="{DC9C5C17-8499-4A81-ABE7-D1B2A366A072}" destId="{6F54B1CF-FA72-4C4C-A742-0343185DB55C}" srcOrd="1" destOrd="0" parTransId="{8ACEC7EA-9E49-49ED-8AFC-0124206D8AF2}" sibTransId="{579A0563-4A9D-48D4-ACD4-ABB26F0B6920}"/>
    <dgm:cxn modelId="{9617E95A-4826-45C1-8AED-084A11757B0D}" type="presOf" srcId="{6D79C5EA-91DC-48C1-9F2F-65DCAD9C93E1}" destId="{BDE1A17C-F9B2-4E93-8743-4D205BE859E7}" srcOrd="0" destOrd="0" presId="urn:microsoft.com/office/officeart/2009/3/layout/PhasedProcess"/>
    <dgm:cxn modelId="{536C4880-59F6-40BE-A5EC-35BB5D832735}" type="presOf" srcId="{6F54B1CF-FA72-4C4C-A742-0343185DB55C}" destId="{7C6044E1-D0D3-4CD6-9EE8-01AFF39E1029}" srcOrd="0" destOrd="0" presId="urn:microsoft.com/office/officeart/2009/3/layout/PhasedProcess"/>
    <dgm:cxn modelId="{8B5FB584-BA87-468B-9D7D-E7C90FE6E7A4}" srcId="{0585246F-911A-46C2-8F08-E61507A0E8AD}" destId="{0FAC3644-22B7-4708-AE62-43CF64FF7693}" srcOrd="1" destOrd="0" parTransId="{B82EBAB8-4A17-40E6-B41A-0D8602589065}" sibTransId="{E1F77FBA-83BF-42F3-AB2D-2DBD3914267C}"/>
    <dgm:cxn modelId="{9F3A7A85-C1F4-487F-A0AE-26B9746D962C}" srcId="{406178E2-1EBD-4149-9007-937A8FB20ADC}" destId="{05450414-7CAF-4D37-A69A-37DE0B395472}" srcOrd="0" destOrd="0" parTransId="{0DFF3B69-C2C4-4783-9B6B-E1B43C2ED10D}" sibTransId="{0F313075-E506-4091-AFBB-38E9AF18EA8A}"/>
    <dgm:cxn modelId="{F9E91797-35CB-4742-B150-9B7C1BAD48AD}" type="presOf" srcId="{0585246F-911A-46C2-8F08-E61507A0E8AD}" destId="{D58678DD-BC67-490B-A052-2C03AB2B4C41}" srcOrd="0" destOrd="0" presId="urn:microsoft.com/office/officeart/2009/3/layout/PhasedProcess"/>
    <dgm:cxn modelId="{F480F3A7-2AAE-439C-BC9F-F56CDA4589DA}" type="presOf" srcId="{6D79C5EA-91DC-48C1-9F2F-65DCAD9C93E1}" destId="{FE7FB47B-908E-4E79-9162-BF8C05970831}" srcOrd="1" destOrd="0" presId="urn:microsoft.com/office/officeart/2009/3/layout/PhasedProcess"/>
    <dgm:cxn modelId="{92345CB6-8526-4C13-91CA-720F4409C73E}" type="presOf" srcId="{8D2F5698-577C-47B8-AE28-B172D8C6EBF6}" destId="{6B3D24D7-1F55-4C08-867D-2E3DD837E96D}" srcOrd="0" destOrd="0" presId="urn:microsoft.com/office/officeart/2009/3/layout/PhasedProcess"/>
    <dgm:cxn modelId="{9E1BC2BF-7A91-42B8-ACAC-733C312BBF6C}" srcId="{6F54B1CF-FA72-4C4C-A742-0343185DB55C}" destId="{6D79C5EA-91DC-48C1-9F2F-65DCAD9C93E1}" srcOrd="0" destOrd="0" parTransId="{764D2368-7FC7-4692-95BC-FBB9A0037169}" sibTransId="{596F4E0C-6676-4A8A-B0EF-66A39D3C4318}"/>
    <dgm:cxn modelId="{075AADD4-09EF-42ED-9761-69B0ED698261}" srcId="{DC9C5C17-8499-4A81-ABE7-D1B2A366A072}" destId="{0585246F-911A-46C2-8F08-E61507A0E8AD}" srcOrd="0" destOrd="0" parTransId="{9FE43894-4605-4146-B35B-6DE75C237534}" sibTransId="{26D26441-1258-463F-90E6-C319A53E08BB}"/>
    <dgm:cxn modelId="{3E147DE0-A53D-4A25-B36F-96DCF90CD295}" type="presOf" srcId="{AF959FE4-0AB4-46AA-867A-6B1BC42790AA}" destId="{AD03CECF-84C9-4921-85C8-27F9345F77D5}" srcOrd="0" destOrd="0" presId="urn:microsoft.com/office/officeart/2009/3/layout/PhasedProcess"/>
    <dgm:cxn modelId="{E5A019E8-A5F1-41F4-99C8-A5F9ECDF736B}" type="presOf" srcId="{05450414-7CAF-4D37-A69A-37DE0B395472}" destId="{DE545D7C-5F0F-48FD-8720-A4DD6E960B65}" srcOrd="0" destOrd="0" presId="urn:microsoft.com/office/officeart/2009/3/layout/PhasedProcess"/>
    <dgm:cxn modelId="{8E4D48EA-4DE9-488F-BF92-4C79F0B1B5DE}" type="presOf" srcId="{0FAC3644-22B7-4708-AE62-43CF64FF7693}" destId="{3B029A12-6690-4CD2-8BF4-B66E24AA1D63}" srcOrd="0" destOrd="0" presId="urn:microsoft.com/office/officeart/2009/3/layout/PhasedProcess"/>
    <dgm:cxn modelId="{2F73C8F1-62E3-4595-A998-3697E8B6DD72}" srcId="{0585246F-911A-46C2-8F08-E61507A0E8AD}" destId="{C6BC45AF-70B8-45C5-A529-88F1D5D9E0B3}" srcOrd="2" destOrd="0" parTransId="{38FDB71F-ACB9-45F8-91FE-0A22311955FC}" sibTransId="{9F597838-FA1E-445B-94DA-BF0D18EE3E31}"/>
    <dgm:cxn modelId="{E0802DF2-38D1-4D53-B298-700FB8EE9F35}" srcId="{6F54B1CF-FA72-4C4C-A742-0343185DB55C}" destId="{8D2F5698-577C-47B8-AE28-B172D8C6EBF6}" srcOrd="1" destOrd="0" parTransId="{F016ADE8-280C-46EC-BC9E-8FDE53376F33}" sibTransId="{26259AB7-334E-4D13-83F6-3B8BF8B7F666}"/>
    <dgm:cxn modelId="{67E3F6F4-63E4-4A8B-B980-7AD966B31559}" type="presOf" srcId="{DC9C5C17-8499-4A81-ABE7-D1B2A366A072}" destId="{DCF444E7-86A2-4DB4-8282-B754AD52A7C5}" srcOrd="0" destOrd="0" presId="urn:microsoft.com/office/officeart/2009/3/layout/PhasedProcess"/>
    <dgm:cxn modelId="{C45E18F9-9868-4362-B734-951BBF685391}" type="presOf" srcId="{406178E2-1EBD-4149-9007-937A8FB20ADC}" destId="{BB882D17-D6FA-418C-873C-4935AEE65BA4}" srcOrd="0" destOrd="0" presId="urn:microsoft.com/office/officeart/2009/3/layout/PhasedProcess"/>
    <dgm:cxn modelId="{9DB074FB-4979-4EB0-8ED4-CF1249EABE0C}" type="presOf" srcId="{8D2F5698-577C-47B8-AE28-B172D8C6EBF6}" destId="{6FC4180B-3EEA-4E14-8CDE-A8E1F64D8D41}" srcOrd="1" destOrd="0" presId="urn:microsoft.com/office/officeart/2009/3/layout/PhasedProcess"/>
    <dgm:cxn modelId="{AB8898BC-9E16-41CD-A8B9-32D3BB5A4015}" type="presParOf" srcId="{DCF444E7-86A2-4DB4-8282-B754AD52A7C5}" destId="{6428EBB2-4EA5-4DE5-964D-42C576AF6FDF}" srcOrd="0" destOrd="0" presId="urn:microsoft.com/office/officeart/2009/3/layout/PhasedProcess"/>
    <dgm:cxn modelId="{514F57AA-8099-4A1E-BA0C-7EA34353DD8F}" type="presParOf" srcId="{DCF444E7-86A2-4DB4-8282-B754AD52A7C5}" destId="{BFDC3EBA-76B3-4FDC-AF8E-2EC98ABCB91A}" srcOrd="1" destOrd="0" presId="urn:microsoft.com/office/officeart/2009/3/layout/PhasedProcess"/>
    <dgm:cxn modelId="{457AF2EF-9AE9-44B2-95E3-A80BC7E252C6}" type="presParOf" srcId="{DCF444E7-86A2-4DB4-8282-B754AD52A7C5}" destId="{7C6044E1-D0D3-4CD6-9EE8-01AFF39E1029}" srcOrd="2" destOrd="0" presId="urn:microsoft.com/office/officeart/2009/3/layout/PhasedProcess"/>
    <dgm:cxn modelId="{CC29B805-2327-4060-A83E-52231D247E91}" type="presParOf" srcId="{DCF444E7-86A2-4DB4-8282-B754AD52A7C5}" destId="{9527C6BD-9595-4A4B-A47D-ED478BC95B1E}" srcOrd="3" destOrd="0" presId="urn:microsoft.com/office/officeart/2009/3/layout/PhasedProcess"/>
    <dgm:cxn modelId="{70F2F8AB-67CF-4069-8522-2D36E9C316AE}" type="presParOf" srcId="{DCF444E7-86A2-4DB4-8282-B754AD52A7C5}" destId="{E526303A-4260-4505-B642-C41A3003E1DE}" srcOrd="4" destOrd="0" presId="urn:microsoft.com/office/officeart/2009/3/layout/PhasedProcess"/>
    <dgm:cxn modelId="{2F92DD1E-CBB0-423C-9ACA-D4DEF7F2C085}" type="presParOf" srcId="{DCF444E7-86A2-4DB4-8282-B754AD52A7C5}" destId="{BB882D17-D6FA-418C-873C-4935AEE65BA4}" srcOrd="5" destOrd="0" presId="urn:microsoft.com/office/officeart/2009/3/layout/PhasedProcess"/>
    <dgm:cxn modelId="{5B9CCA0B-2678-4516-93A5-B5797B008AB1}" type="presParOf" srcId="{DCF444E7-86A2-4DB4-8282-B754AD52A7C5}" destId="{57D807A2-C1C5-40FE-B054-942CFAB4D2C2}" srcOrd="6" destOrd="0" presId="urn:microsoft.com/office/officeart/2009/3/layout/PhasedProcess"/>
    <dgm:cxn modelId="{1C9D2A96-BE57-4529-A40B-15B1A42B26AA}" type="presParOf" srcId="{57D807A2-C1C5-40FE-B054-942CFAB4D2C2}" destId="{BDE1A17C-F9B2-4E93-8743-4D205BE859E7}" srcOrd="0" destOrd="0" presId="urn:microsoft.com/office/officeart/2009/3/layout/PhasedProcess"/>
    <dgm:cxn modelId="{E1911507-C84B-4F63-A65F-FE1DC5DC2510}" type="presParOf" srcId="{57D807A2-C1C5-40FE-B054-942CFAB4D2C2}" destId="{FE7FB47B-908E-4E79-9162-BF8C05970831}" srcOrd="1" destOrd="0" presId="urn:microsoft.com/office/officeart/2009/3/layout/PhasedProcess"/>
    <dgm:cxn modelId="{64ED89F3-3B55-45B3-9C10-71350E1B5B95}" type="presParOf" srcId="{57D807A2-C1C5-40FE-B054-942CFAB4D2C2}" destId="{6B3D24D7-1F55-4C08-867D-2E3DD837E96D}" srcOrd="2" destOrd="0" presId="urn:microsoft.com/office/officeart/2009/3/layout/PhasedProcess"/>
    <dgm:cxn modelId="{65308C0C-FAF5-4F27-B6EC-02BE3FD0BA17}" type="presParOf" srcId="{57D807A2-C1C5-40FE-B054-942CFAB4D2C2}" destId="{6FC4180B-3EEA-4E14-8CDE-A8E1F64D8D41}" srcOrd="3" destOrd="0" presId="urn:microsoft.com/office/officeart/2009/3/layout/PhasedProcess"/>
    <dgm:cxn modelId="{43836B94-CAD6-412E-B941-6D1E18CAE466}" type="presParOf" srcId="{DCF444E7-86A2-4DB4-8282-B754AD52A7C5}" destId="{FC25BB3D-8741-4B34-A2A7-4186DEE98238}" srcOrd="7" destOrd="0" presId="urn:microsoft.com/office/officeart/2009/3/layout/PhasedProcess"/>
    <dgm:cxn modelId="{14ABE2AA-B091-491D-8798-F9E8A8F69758}" type="presParOf" srcId="{FC25BB3D-8741-4B34-A2A7-4186DEE98238}" destId="{AD03CECF-84C9-4921-85C8-27F9345F77D5}" srcOrd="0" destOrd="0" presId="urn:microsoft.com/office/officeart/2009/3/layout/PhasedProcess"/>
    <dgm:cxn modelId="{623C36F9-A5BF-41A4-A365-35A7E78CFDFD}" type="presParOf" srcId="{FC25BB3D-8741-4B34-A2A7-4186DEE98238}" destId="{709C11EA-1585-4840-BF34-72CFAA976CF8}" srcOrd="1" destOrd="0" presId="urn:microsoft.com/office/officeart/2009/3/layout/PhasedProcess"/>
    <dgm:cxn modelId="{5ED25E35-63D9-494A-8217-0AB70BC04287}" type="presParOf" srcId="{FC25BB3D-8741-4B34-A2A7-4186DEE98238}" destId="{66BD6C61-0CD0-4B65-8582-1D90D6CD7361}" srcOrd="2" destOrd="0" presId="urn:microsoft.com/office/officeart/2009/3/layout/PhasedProcess"/>
    <dgm:cxn modelId="{716769AD-307C-4AB6-9CE5-937C734AE31E}" type="presParOf" srcId="{FC25BB3D-8741-4B34-A2A7-4186DEE98238}" destId="{3B029A12-6690-4CD2-8BF4-B66E24AA1D63}" srcOrd="3" destOrd="0" presId="urn:microsoft.com/office/officeart/2009/3/layout/PhasedProcess"/>
    <dgm:cxn modelId="{ADFD165E-3D96-4E64-8402-A3A99F920444}" type="presParOf" srcId="{FC25BB3D-8741-4B34-A2A7-4186DEE98238}" destId="{04E5C501-0BC2-4C1F-B756-05998BA5FB4A}" srcOrd="4" destOrd="0" presId="urn:microsoft.com/office/officeart/2009/3/layout/PhasedProcess"/>
    <dgm:cxn modelId="{79DE4822-23F7-4A47-BE49-5B7CA7916AD3}" type="presParOf" srcId="{FC25BB3D-8741-4B34-A2A7-4186DEE98238}" destId="{4094FF50-57F0-4E75-B17F-B0349F12E55A}" srcOrd="5" destOrd="0" presId="urn:microsoft.com/office/officeart/2009/3/layout/PhasedProcess"/>
    <dgm:cxn modelId="{18E8876E-09AF-42EF-8371-A5CE7A82A515}" type="presParOf" srcId="{DCF444E7-86A2-4DB4-8282-B754AD52A7C5}" destId="{DE545D7C-5F0F-48FD-8720-A4DD6E960B65}" srcOrd="8" destOrd="0" presId="urn:microsoft.com/office/officeart/2009/3/layout/PhasedProcess"/>
    <dgm:cxn modelId="{9A472335-EC11-4958-AF2A-32360E98E99D}" type="presParOf" srcId="{DCF444E7-86A2-4DB4-8282-B754AD52A7C5}" destId="{D58678DD-BC67-490B-A052-2C03AB2B4C41}" srcOrd="9" destOrd="0" presId="urn:microsoft.com/office/officeart/2009/3/layout/Phased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8EBB2-4EA5-4DE5-964D-42C576AF6FDF}">
      <dsp:nvSpPr>
        <dsp:cNvPr id="0" name=""/>
        <dsp:cNvSpPr/>
      </dsp:nvSpPr>
      <dsp:spPr>
        <a:xfrm rot="5400000">
          <a:off x="267" y="1318749"/>
          <a:ext cx="3474871" cy="3475405"/>
        </a:xfrm>
        <a:prstGeom prst="blockArc">
          <a:avLst>
            <a:gd name="adj1" fmla="val 13500000"/>
            <a:gd name="adj2" fmla="val 18900000"/>
            <a:gd name="adj3" fmla="val 49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DC3EBA-76B3-4FDC-AF8E-2EC98ABCB91A}">
      <dsp:nvSpPr>
        <dsp:cNvPr id="0" name=""/>
        <dsp:cNvSpPr/>
      </dsp:nvSpPr>
      <dsp:spPr>
        <a:xfrm rot="16200000">
          <a:off x="3576622" y="1318749"/>
          <a:ext cx="3474871" cy="3475405"/>
        </a:xfrm>
        <a:prstGeom prst="blockArc">
          <a:avLst>
            <a:gd name="adj1" fmla="val 13500000"/>
            <a:gd name="adj2" fmla="val 18900000"/>
            <a:gd name="adj3" fmla="val 49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6044E1-D0D3-4CD6-9EE8-01AFF39E1029}">
      <dsp:nvSpPr>
        <dsp:cNvPr id="0" name=""/>
        <dsp:cNvSpPr/>
      </dsp:nvSpPr>
      <dsp:spPr>
        <a:xfrm>
          <a:off x="3987515" y="4337479"/>
          <a:ext cx="2638364" cy="6951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a-DK" sz="2400" kern="1200" dirty="0" err="1"/>
            <a:t>Facilitation</a:t>
          </a:r>
          <a:r>
            <a:rPr lang="da-DK" sz="2400" kern="1200" dirty="0"/>
            <a:t> </a:t>
          </a:r>
        </a:p>
      </dsp:txBody>
      <dsp:txXfrm>
        <a:off x="3987515" y="4337479"/>
        <a:ext cx="2638364" cy="695197"/>
      </dsp:txXfrm>
    </dsp:sp>
    <dsp:sp modelId="{9527C6BD-9595-4A4B-A47D-ED478BC95B1E}">
      <dsp:nvSpPr>
        <dsp:cNvPr id="0" name=""/>
        <dsp:cNvSpPr/>
      </dsp:nvSpPr>
      <dsp:spPr>
        <a:xfrm rot="5400000">
          <a:off x="3465157" y="1318749"/>
          <a:ext cx="3474871" cy="3475405"/>
        </a:xfrm>
        <a:prstGeom prst="blockArc">
          <a:avLst>
            <a:gd name="adj1" fmla="val 13500000"/>
            <a:gd name="adj2" fmla="val 18900000"/>
            <a:gd name="adj3" fmla="val 49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26303A-4260-4505-B642-C41A3003E1DE}">
      <dsp:nvSpPr>
        <dsp:cNvPr id="0" name=""/>
        <dsp:cNvSpPr/>
      </dsp:nvSpPr>
      <dsp:spPr>
        <a:xfrm rot="16200000">
          <a:off x="7040461" y="1318749"/>
          <a:ext cx="3474871" cy="3475405"/>
        </a:xfrm>
        <a:prstGeom prst="blockArc">
          <a:avLst>
            <a:gd name="adj1" fmla="val 13500000"/>
            <a:gd name="adj2" fmla="val 18900000"/>
            <a:gd name="adj3" fmla="val 49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882D17-D6FA-418C-873C-4935AEE65BA4}">
      <dsp:nvSpPr>
        <dsp:cNvPr id="0" name=""/>
        <dsp:cNvSpPr/>
      </dsp:nvSpPr>
      <dsp:spPr>
        <a:xfrm>
          <a:off x="7197928" y="4337479"/>
          <a:ext cx="2638364" cy="6951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a-DK" sz="2400" kern="1200" dirty="0"/>
            <a:t>Output</a:t>
          </a:r>
        </a:p>
      </dsp:txBody>
      <dsp:txXfrm>
        <a:off x="7197928" y="4337479"/>
        <a:ext cx="2638364" cy="695197"/>
      </dsp:txXfrm>
    </dsp:sp>
    <dsp:sp modelId="{BDE1A17C-F9B2-4E93-8743-4D205BE859E7}">
      <dsp:nvSpPr>
        <dsp:cNvPr id="0" name=""/>
        <dsp:cNvSpPr/>
      </dsp:nvSpPr>
      <dsp:spPr>
        <a:xfrm>
          <a:off x="3902738" y="2316105"/>
          <a:ext cx="1592103" cy="159210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da-DK" sz="2400" kern="1200" dirty="0"/>
            <a:t>Library</a:t>
          </a:r>
        </a:p>
      </dsp:txBody>
      <dsp:txXfrm>
        <a:off x="4125059" y="2503849"/>
        <a:ext cx="917969" cy="1216617"/>
      </dsp:txXfrm>
    </dsp:sp>
    <dsp:sp modelId="{6B3D24D7-1F55-4C08-867D-2E3DD837E96D}">
      <dsp:nvSpPr>
        <dsp:cNvPr id="0" name=""/>
        <dsp:cNvSpPr/>
      </dsp:nvSpPr>
      <dsp:spPr>
        <a:xfrm>
          <a:off x="5050201" y="2316105"/>
          <a:ext cx="1592103" cy="159210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da-DK" sz="2400" kern="1200" dirty="0" err="1"/>
            <a:t>Faculty</a:t>
          </a:r>
          <a:endParaRPr lang="da-DK" sz="2400" kern="1200" dirty="0"/>
        </a:p>
      </dsp:txBody>
      <dsp:txXfrm>
        <a:off x="5502014" y="2503849"/>
        <a:ext cx="917969" cy="1216617"/>
      </dsp:txXfrm>
    </dsp:sp>
    <dsp:sp modelId="{AD03CECF-84C9-4921-85C8-27F9345F77D5}">
      <dsp:nvSpPr>
        <dsp:cNvPr id="0" name=""/>
        <dsp:cNvSpPr/>
      </dsp:nvSpPr>
      <dsp:spPr>
        <a:xfrm>
          <a:off x="1002317" y="1846524"/>
          <a:ext cx="1101043" cy="110106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a-DK" sz="1900" kern="1200" dirty="0"/>
            <a:t>Media</a:t>
          </a:r>
        </a:p>
      </dsp:txBody>
      <dsp:txXfrm>
        <a:off x="1163561" y="2007772"/>
        <a:ext cx="778555" cy="778573"/>
      </dsp:txXfrm>
    </dsp:sp>
    <dsp:sp modelId="{709C11EA-1585-4840-BF34-72CFAA976CF8}">
      <dsp:nvSpPr>
        <dsp:cNvPr id="0" name=""/>
        <dsp:cNvSpPr/>
      </dsp:nvSpPr>
      <dsp:spPr>
        <a:xfrm>
          <a:off x="596234" y="2767067"/>
          <a:ext cx="540840" cy="54062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66BD6C61-0CD0-4B65-8582-1D90D6CD7361}">
      <dsp:nvSpPr>
        <dsp:cNvPr id="0" name=""/>
        <dsp:cNvSpPr/>
      </dsp:nvSpPr>
      <dsp:spPr>
        <a:xfrm>
          <a:off x="2193716" y="2063108"/>
          <a:ext cx="314694" cy="31448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3B029A12-6690-4CD2-8BF4-B66E24AA1D63}">
      <dsp:nvSpPr>
        <dsp:cNvPr id="0" name=""/>
        <dsp:cNvSpPr/>
      </dsp:nvSpPr>
      <dsp:spPr>
        <a:xfrm>
          <a:off x="2076770" y="2504157"/>
          <a:ext cx="1101043" cy="110106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a-DK" sz="1900" kern="1200" dirty="0"/>
            <a:t>NGO’s</a:t>
          </a:r>
        </a:p>
      </dsp:txBody>
      <dsp:txXfrm>
        <a:off x="2238014" y="2665405"/>
        <a:ext cx="778555" cy="778573"/>
      </dsp:txXfrm>
    </dsp:sp>
    <dsp:sp modelId="{04E5C501-0BC2-4C1F-B756-05998BA5FB4A}">
      <dsp:nvSpPr>
        <dsp:cNvPr id="0" name=""/>
        <dsp:cNvSpPr/>
      </dsp:nvSpPr>
      <dsp:spPr>
        <a:xfrm>
          <a:off x="2191908" y="3672566"/>
          <a:ext cx="314694" cy="31448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4094FF50-57F0-4E75-B17F-B0349F12E55A}">
      <dsp:nvSpPr>
        <dsp:cNvPr id="0" name=""/>
        <dsp:cNvSpPr/>
      </dsp:nvSpPr>
      <dsp:spPr>
        <a:xfrm>
          <a:off x="1021937" y="3133374"/>
          <a:ext cx="1101043" cy="110106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da-DK" sz="1900" kern="1200" dirty="0"/>
            <a:t>Policy</a:t>
          </a:r>
        </a:p>
      </dsp:txBody>
      <dsp:txXfrm>
        <a:off x="1183181" y="3294622"/>
        <a:ext cx="778555" cy="778573"/>
      </dsp:txXfrm>
    </dsp:sp>
    <dsp:sp modelId="{DE545D7C-5F0F-48FD-8720-A4DD6E960B65}">
      <dsp:nvSpPr>
        <dsp:cNvPr id="0" name=""/>
        <dsp:cNvSpPr/>
      </dsp:nvSpPr>
      <dsp:spPr>
        <a:xfrm>
          <a:off x="7497622" y="2037238"/>
          <a:ext cx="2029510" cy="202914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a-DK" sz="2000" kern="1200" dirty="0"/>
            <a:t>Researchers </a:t>
          </a:r>
        </a:p>
      </dsp:txBody>
      <dsp:txXfrm>
        <a:off x="7794837" y="2334399"/>
        <a:ext cx="1435080" cy="1434821"/>
      </dsp:txXfrm>
    </dsp:sp>
    <dsp:sp modelId="{D58678DD-BC67-490B-A052-2C03AB2B4C41}">
      <dsp:nvSpPr>
        <dsp:cNvPr id="0" name=""/>
        <dsp:cNvSpPr/>
      </dsp:nvSpPr>
      <dsp:spPr>
        <a:xfrm>
          <a:off x="653018" y="4337479"/>
          <a:ext cx="2638364" cy="6951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a-DK" sz="2400" kern="1200" dirty="0"/>
            <a:t>Public Engagement</a:t>
          </a:r>
        </a:p>
      </dsp:txBody>
      <dsp:txXfrm>
        <a:off x="653018" y="4337479"/>
        <a:ext cx="2638364" cy="695197"/>
      </dsp:txXfrm>
    </dsp:sp>
  </dsp:spTree>
</dsp:drawing>
</file>

<file path=ppt/diagrams/layout1.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14EDF7-B9D9-1143-A930-D4F440AFE1CA}" type="datetimeFigureOut">
              <a:rPr lang="da-DK" smtClean="0"/>
              <a:t>10-11-2020</a:t>
            </a:fld>
            <a:endParaRPr lang="da-DK"/>
          </a:p>
        </p:txBody>
      </p:sp>
      <p:sp>
        <p:nvSpPr>
          <p:cNvPr id="4" name="Pladsholder til slidebille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da-DK"/>
              <a:t>Rediger teksttypografien i masteren
Andet niveau
Tredje niveau
Fjerde niveau
Femte niveau</a:t>
            </a:r>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74722D-5F1E-574B-AA36-21BB3AF827F8}" type="slidenum">
              <a:rPr lang="da-DK" smtClean="0"/>
              <a:t>‹nr.›</a:t>
            </a:fld>
            <a:endParaRPr lang="da-DK"/>
          </a:p>
        </p:txBody>
      </p:sp>
    </p:spTree>
    <p:extLst>
      <p:ext uri="{BB962C8B-B14F-4D97-AF65-F5344CB8AC3E}">
        <p14:creationId xmlns:p14="http://schemas.microsoft.com/office/powerpoint/2010/main" val="3193066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90488" y="744538"/>
            <a:ext cx="6616700" cy="3722687"/>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436F85-577F-4A92-A47F-D540A2BCC821}"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86790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381000" y="685800"/>
            <a:ext cx="6096000" cy="3429000"/>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a:pPr/>
              <a:t>18</a:t>
            </a:fld>
            <a:endParaRPr lang="en-GB" dirty="0"/>
          </a:p>
        </p:txBody>
      </p:sp>
    </p:spTree>
    <p:extLst>
      <p:ext uri="{BB962C8B-B14F-4D97-AF65-F5344CB8AC3E}">
        <p14:creationId xmlns:p14="http://schemas.microsoft.com/office/powerpoint/2010/main" val="2803778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381000" y="685800"/>
            <a:ext cx="6096000" cy="3429000"/>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a:pPr/>
              <a:t>20</a:t>
            </a:fld>
            <a:endParaRPr lang="en-GB" dirty="0"/>
          </a:p>
        </p:txBody>
      </p:sp>
    </p:spTree>
    <p:extLst>
      <p:ext uri="{BB962C8B-B14F-4D97-AF65-F5344CB8AC3E}">
        <p14:creationId xmlns:p14="http://schemas.microsoft.com/office/powerpoint/2010/main" val="2354046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381000" y="685800"/>
            <a:ext cx="6096000" cy="3429000"/>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a:pPr/>
              <a:t>23</a:t>
            </a:fld>
            <a:endParaRPr lang="en-GB" dirty="0"/>
          </a:p>
        </p:txBody>
      </p:sp>
    </p:spTree>
    <p:extLst>
      <p:ext uri="{BB962C8B-B14F-4D97-AF65-F5344CB8AC3E}">
        <p14:creationId xmlns:p14="http://schemas.microsoft.com/office/powerpoint/2010/main" val="1551510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381000" y="685800"/>
            <a:ext cx="6096000" cy="3429000"/>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a:pPr/>
              <a:t>24</a:t>
            </a:fld>
            <a:endParaRPr lang="en-GB" dirty="0"/>
          </a:p>
        </p:txBody>
      </p:sp>
    </p:spTree>
    <p:extLst>
      <p:ext uri="{BB962C8B-B14F-4D97-AF65-F5344CB8AC3E}">
        <p14:creationId xmlns:p14="http://schemas.microsoft.com/office/powerpoint/2010/main" val="2902897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381000" y="685800"/>
            <a:ext cx="6096000" cy="3429000"/>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a:pPr/>
              <a:t>25</a:t>
            </a:fld>
            <a:endParaRPr lang="en-GB" dirty="0"/>
          </a:p>
        </p:txBody>
      </p:sp>
    </p:spTree>
    <p:extLst>
      <p:ext uri="{BB962C8B-B14F-4D97-AF65-F5344CB8AC3E}">
        <p14:creationId xmlns:p14="http://schemas.microsoft.com/office/powerpoint/2010/main" val="1201113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381000" y="685800"/>
            <a:ext cx="6096000" cy="3429000"/>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a:pPr/>
              <a:t>8</a:t>
            </a:fld>
            <a:endParaRPr lang="en-GB" dirty="0"/>
          </a:p>
        </p:txBody>
      </p:sp>
    </p:spTree>
    <p:extLst>
      <p:ext uri="{BB962C8B-B14F-4D97-AF65-F5344CB8AC3E}">
        <p14:creationId xmlns:p14="http://schemas.microsoft.com/office/powerpoint/2010/main" val="1009026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smtClean="0"/>
              <a:pPr/>
              <a:t>9</a:t>
            </a:fld>
            <a:endParaRPr lang="en-GB" dirty="0"/>
          </a:p>
        </p:txBody>
      </p:sp>
    </p:spTree>
    <p:extLst>
      <p:ext uri="{BB962C8B-B14F-4D97-AF65-F5344CB8AC3E}">
        <p14:creationId xmlns:p14="http://schemas.microsoft.com/office/powerpoint/2010/main" val="2437908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smtClean="0"/>
              <a:pPr/>
              <a:t>10</a:t>
            </a:fld>
            <a:endParaRPr lang="en-GB" dirty="0"/>
          </a:p>
        </p:txBody>
      </p:sp>
    </p:spTree>
    <p:extLst>
      <p:ext uri="{BB962C8B-B14F-4D97-AF65-F5344CB8AC3E}">
        <p14:creationId xmlns:p14="http://schemas.microsoft.com/office/powerpoint/2010/main" val="4221636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smtClean="0"/>
              <a:pPr/>
              <a:t>11</a:t>
            </a:fld>
            <a:endParaRPr lang="en-GB" dirty="0"/>
          </a:p>
        </p:txBody>
      </p:sp>
    </p:spTree>
    <p:extLst>
      <p:ext uri="{BB962C8B-B14F-4D97-AF65-F5344CB8AC3E}">
        <p14:creationId xmlns:p14="http://schemas.microsoft.com/office/powerpoint/2010/main" val="715190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381000" y="685800"/>
            <a:ext cx="6096000" cy="3429000"/>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a:pPr/>
              <a:t>12</a:t>
            </a:fld>
            <a:endParaRPr lang="en-GB" dirty="0"/>
          </a:p>
        </p:txBody>
      </p:sp>
    </p:spTree>
    <p:extLst>
      <p:ext uri="{BB962C8B-B14F-4D97-AF65-F5344CB8AC3E}">
        <p14:creationId xmlns:p14="http://schemas.microsoft.com/office/powerpoint/2010/main" val="3669049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smtClean="0"/>
              <a:pPr/>
              <a:t>13</a:t>
            </a:fld>
            <a:endParaRPr lang="en-GB" dirty="0"/>
          </a:p>
        </p:txBody>
      </p:sp>
    </p:spTree>
    <p:extLst>
      <p:ext uri="{BB962C8B-B14F-4D97-AF65-F5344CB8AC3E}">
        <p14:creationId xmlns:p14="http://schemas.microsoft.com/office/powerpoint/2010/main" val="109072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smtClean="0"/>
              <a:pPr/>
              <a:t>14</a:t>
            </a:fld>
            <a:endParaRPr lang="en-GB" dirty="0"/>
          </a:p>
        </p:txBody>
      </p:sp>
    </p:spTree>
    <p:extLst>
      <p:ext uri="{BB962C8B-B14F-4D97-AF65-F5344CB8AC3E}">
        <p14:creationId xmlns:p14="http://schemas.microsoft.com/office/powerpoint/2010/main" val="1194763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381000" y="685800"/>
            <a:ext cx="6096000" cy="3429000"/>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49436F85-577F-4A92-A47F-D540A2BCC821}" type="slidenum">
              <a:rPr lang="en-GB"/>
              <a:pPr/>
              <a:t>16</a:t>
            </a:fld>
            <a:endParaRPr lang="en-GB" dirty="0"/>
          </a:p>
        </p:txBody>
      </p:sp>
    </p:spTree>
    <p:extLst>
      <p:ext uri="{BB962C8B-B14F-4D97-AF65-F5344CB8AC3E}">
        <p14:creationId xmlns:p14="http://schemas.microsoft.com/office/powerpoint/2010/main" val="1967887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bin"/><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bin"/><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2E7B9C-F051-A549-97AA-BB7CDABAFE2B}"/>
              </a:ext>
            </a:extLst>
          </p:cNvPr>
          <p:cNvSpPr>
            <a:spLocks noGrp="1"/>
          </p:cNvSpPr>
          <p:nvPr>
            <p:ph type="ctrTitle"/>
          </p:nvPr>
        </p:nvSpPr>
        <p:spPr>
          <a:xfrm>
            <a:off x="1524000" y="1122363"/>
            <a:ext cx="9144000" cy="2387600"/>
          </a:xfrm>
        </p:spPr>
        <p:txBody>
          <a:bodyPr anchor="b"/>
          <a:lstStyle>
            <a:lvl1pPr algn="ctr">
              <a:defRPr sz="6000"/>
            </a:lvl1pPr>
          </a:lstStyle>
          <a:p>
            <a:r>
              <a:rPr lang="da-DK"/>
              <a:t>Klik for at redigere titeltypografien i masteren</a:t>
            </a:r>
          </a:p>
        </p:txBody>
      </p:sp>
      <p:sp>
        <p:nvSpPr>
          <p:cNvPr id="3" name="Undertitel 2">
            <a:extLst>
              <a:ext uri="{FF2B5EF4-FFF2-40B4-BE49-F238E27FC236}">
                <a16:creationId xmlns:a16="http://schemas.microsoft.com/office/drawing/2014/main" id="{1AF005A2-E4A2-414A-ACEF-F13602018B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p>
        </p:txBody>
      </p:sp>
      <p:sp>
        <p:nvSpPr>
          <p:cNvPr id="4" name="Pladsholder til dato 3">
            <a:extLst>
              <a:ext uri="{FF2B5EF4-FFF2-40B4-BE49-F238E27FC236}">
                <a16:creationId xmlns:a16="http://schemas.microsoft.com/office/drawing/2014/main" id="{4A64A284-48D5-FF4E-989B-0ADBDDC99DB6}"/>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5" name="Pladsholder til sidefod 4">
            <a:extLst>
              <a:ext uri="{FF2B5EF4-FFF2-40B4-BE49-F238E27FC236}">
                <a16:creationId xmlns:a16="http://schemas.microsoft.com/office/drawing/2014/main" id="{7DBF18C3-6BB2-3844-A634-37D7DE5CCA0A}"/>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55420227-6825-774A-B5DA-A7F28027B0D2}"/>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1933570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AF5DAC-DA62-F54F-882B-21131DF7B449}"/>
              </a:ext>
            </a:extLst>
          </p:cNvPr>
          <p:cNvSpPr>
            <a:spLocks noGrp="1"/>
          </p:cNvSpPr>
          <p:nvPr>
            <p:ph type="title"/>
          </p:nvPr>
        </p:nvSpPr>
        <p:spPr/>
        <p:txBody>
          <a:bodyPr/>
          <a:lstStyle/>
          <a:p>
            <a:r>
              <a:rPr lang="da-DK"/>
              <a:t>Klik for at redigere titeltypografien i masteren</a:t>
            </a:r>
          </a:p>
        </p:txBody>
      </p:sp>
      <p:sp>
        <p:nvSpPr>
          <p:cNvPr id="3" name="Pladsholder til lodret titel 2">
            <a:extLst>
              <a:ext uri="{FF2B5EF4-FFF2-40B4-BE49-F238E27FC236}">
                <a16:creationId xmlns:a16="http://schemas.microsoft.com/office/drawing/2014/main" id="{3590B9E7-AE0A-B341-B570-F446BF49A686}"/>
              </a:ext>
            </a:extLst>
          </p:cNvPr>
          <p:cNvSpPr>
            <a:spLocks noGrp="1"/>
          </p:cNvSpPr>
          <p:nvPr>
            <p:ph type="body" orient="vert" idx="1"/>
          </p:nvPr>
        </p:nvSpPr>
        <p:spPr/>
        <p:txBody>
          <a:bodyPr vert="eaVert"/>
          <a:lstStyle/>
          <a:p>
            <a:r>
              <a:rPr lang="da-DK"/>
              <a:t>Rediger teksttypografien i masteren
Andet niveau
Tredje niveau
Fjerde niveau
Femte niveau</a:t>
            </a:r>
          </a:p>
        </p:txBody>
      </p:sp>
      <p:sp>
        <p:nvSpPr>
          <p:cNvPr id="4" name="Pladsholder til dato 3">
            <a:extLst>
              <a:ext uri="{FF2B5EF4-FFF2-40B4-BE49-F238E27FC236}">
                <a16:creationId xmlns:a16="http://schemas.microsoft.com/office/drawing/2014/main" id="{8C48AAF4-4391-514B-8B0D-2B6C0DC146E6}"/>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5" name="Pladsholder til sidefod 4">
            <a:extLst>
              <a:ext uri="{FF2B5EF4-FFF2-40B4-BE49-F238E27FC236}">
                <a16:creationId xmlns:a16="http://schemas.microsoft.com/office/drawing/2014/main" id="{3ED57F12-71BE-F04B-82EE-B7E6102A1576}"/>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1CBA3D45-0B92-7446-BBD8-87CCF642EAB4}"/>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3287150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a:extLst>
              <a:ext uri="{FF2B5EF4-FFF2-40B4-BE49-F238E27FC236}">
                <a16:creationId xmlns:a16="http://schemas.microsoft.com/office/drawing/2014/main" id="{D53B409A-A4E2-9549-94FF-645FACCC8B1D}"/>
              </a:ext>
            </a:extLst>
          </p:cNvPr>
          <p:cNvSpPr>
            <a:spLocks noGrp="1"/>
          </p:cNvSpPr>
          <p:nvPr>
            <p:ph type="title" orient="vert"/>
          </p:nvPr>
        </p:nvSpPr>
        <p:spPr>
          <a:xfrm>
            <a:off x="8724900" y="365125"/>
            <a:ext cx="2628900" cy="5811838"/>
          </a:xfrm>
        </p:spPr>
        <p:txBody>
          <a:bodyPr vert="eaVert"/>
          <a:lstStyle/>
          <a:p>
            <a:r>
              <a:rPr lang="da-DK"/>
              <a:t>Klik for at redigere titeltypografien i masteren</a:t>
            </a:r>
          </a:p>
        </p:txBody>
      </p:sp>
      <p:sp>
        <p:nvSpPr>
          <p:cNvPr id="3" name="Pladsholder til lodret titel 2">
            <a:extLst>
              <a:ext uri="{FF2B5EF4-FFF2-40B4-BE49-F238E27FC236}">
                <a16:creationId xmlns:a16="http://schemas.microsoft.com/office/drawing/2014/main" id="{4901B3F7-B484-2E41-A121-32936519634A}"/>
              </a:ext>
            </a:extLst>
          </p:cNvPr>
          <p:cNvSpPr>
            <a:spLocks noGrp="1"/>
          </p:cNvSpPr>
          <p:nvPr>
            <p:ph type="body" orient="vert" idx="1"/>
          </p:nvPr>
        </p:nvSpPr>
        <p:spPr>
          <a:xfrm>
            <a:off x="838200" y="365125"/>
            <a:ext cx="7734300" cy="5811838"/>
          </a:xfrm>
        </p:spPr>
        <p:txBody>
          <a:bodyPr vert="eaVert"/>
          <a:lstStyle/>
          <a:p>
            <a:r>
              <a:rPr lang="da-DK"/>
              <a:t>Rediger teksttypografien i masteren
Andet niveau
Tredje niveau
Fjerde niveau
Femte niveau</a:t>
            </a:r>
          </a:p>
        </p:txBody>
      </p:sp>
      <p:sp>
        <p:nvSpPr>
          <p:cNvPr id="4" name="Pladsholder til dato 3">
            <a:extLst>
              <a:ext uri="{FF2B5EF4-FFF2-40B4-BE49-F238E27FC236}">
                <a16:creationId xmlns:a16="http://schemas.microsoft.com/office/drawing/2014/main" id="{EDE971C3-894D-554A-B833-AD9879C63781}"/>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5" name="Pladsholder til sidefod 4">
            <a:extLst>
              <a:ext uri="{FF2B5EF4-FFF2-40B4-BE49-F238E27FC236}">
                <a16:creationId xmlns:a16="http://schemas.microsoft.com/office/drawing/2014/main" id="{9D496683-1F51-0A47-9B0B-A3B619EDBA9E}"/>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38C34E1C-C390-8240-8D6D-E4D16AF9CABC}"/>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100973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illede forside med sort logo">
    <p:spTree>
      <p:nvGrpSpPr>
        <p:cNvPr id="1" name=""/>
        <p:cNvGrpSpPr/>
        <p:nvPr/>
      </p:nvGrpSpPr>
      <p:grpSpPr>
        <a:xfrm>
          <a:off x="0" y="0"/>
          <a:ext cx="0" cy="0"/>
          <a:chOff x="0" y="0"/>
          <a:chExt cx="0" cy="0"/>
        </a:xfrm>
      </p:grpSpPr>
      <p:sp>
        <p:nvSpPr>
          <p:cNvPr id="10" name="Baggrund hvid"/>
          <p:cNvSpPr/>
          <p:nvPr userDrawn="1"/>
        </p:nvSpPr>
        <p:spPr>
          <a:xfrm>
            <a:off x="0" y="0"/>
            <a:ext cx="12189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a-DK" sz="1800" dirty="0" err="1"/>
          </a:p>
        </p:txBody>
      </p:sp>
      <p:sp>
        <p:nvSpPr>
          <p:cNvPr id="17" name="Pladsholder til billede 2"/>
          <p:cNvSpPr>
            <a:spLocks noGrp="1"/>
          </p:cNvSpPr>
          <p:nvPr>
            <p:ph type="pic" sz="quarter" idx="13"/>
          </p:nvPr>
        </p:nvSpPr>
        <p:spPr>
          <a:xfrm>
            <a:off x="0" y="0"/>
            <a:ext cx="12189600" cy="6858000"/>
          </a:xfrm>
        </p:spPr>
        <p:txBody>
          <a:bodyPr tIns="1008000" anchor="ctr" anchorCtr="0"/>
          <a:lstStyle>
            <a:lvl1pPr marL="0" indent="0" algn="ctr">
              <a:buNone/>
              <a:defRPr sz="2000"/>
            </a:lvl1pPr>
          </a:lstStyle>
          <a:p>
            <a:endParaRPr lang="da-DK" dirty="0"/>
          </a:p>
        </p:txBody>
      </p:sp>
      <p:sp>
        <p:nvSpPr>
          <p:cNvPr id="2" name="Title 1"/>
          <p:cNvSpPr>
            <a:spLocks noGrp="1"/>
          </p:cNvSpPr>
          <p:nvPr>
            <p:ph type="ctrTitle"/>
          </p:nvPr>
        </p:nvSpPr>
        <p:spPr>
          <a:xfrm>
            <a:off x="374570" y="1314000"/>
            <a:ext cx="8132617" cy="2134800"/>
          </a:xfrm>
        </p:spPr>
        <p:txBody>
          <a:bodyPr anchor="b"/>
          <a:lstStyle>
            <a:lvl1pPr algn="l">
              <a:lnSpc>
                <a:spcPct val="87000"/>
              </a:lnSpc>
              <a:defRPr sz="5000"/>
            </a:lvl1pPr>
          </a:lstStyle>
          <a:p>
            <a:r>
              <a:rPr lang="da-DK" dirty="0"/>
              <a:t>Klik for at redigere i master</a:t>
            </a:r>
          </a:p>
        </p:txBody>
      </p:sp>
      <p:sp>
        <p:nvSpPr>
          <p:cNvPr id="3" name="USR_Name"/>
          <p:cNvSpPr>
            <a:spLocks noGrp="1"/>
          </p:cNvSpPr>
          <p:nvPr>
            <p:ph type="subTitle" idx="1"/>
          </p:nvPr>
        </p:nvSpPr>
        <p:spPr>
          <a:xfrm>
            <a:off x="411768" y="6127086"/>
            <a:ext cx="3340800" cy="263050"/>
          </a:xfrm>
        </p:spPr>
        <p:txBody>
          <a:bodyPr anchor="b" anchorCtr="0"/>
          <a:lstStyle>
            <a:lvl1pPr marL="0" indent="0" algn="l">
              <a:lnSpc>
                <a:spcPct val="100000"/>
              </a:lnSpc>
              <a:buNone/>
              <a:defRPr sz="9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Thomas Kaarsted</a:t>
            </a:r>
          </a:p>
        </p:txBody>
      </p:sp>
      <p:sp>
        <p:nvSpPr>
          <p:cNvPr id="4" name="Date_DateCustomA"/>
          <p:cNvSpPr>
            <a:spLocks noGrp="1"/>
          </p:cNvSpPr>
          <p:nvPr>
            <p:ph type="dt" sz="half" idx="10"/>
          </p:nvPr>
        </p:nvSpPr>
        <p:spPr>
          <a:xfrm>
            <a:off x="410400" y="6393358"/>
            <a:ext cx="3340800" cy="180085"/>
          </a:xfrm>
        </p:spPr>
        <p:txBody>
          <a:bodyPr/>
          <a:lstStyle/>
          <a:p>
            <a:r>
              <a:rPr lang="da-DK" dirty="0"/>
              <a:t>20. august 2018</a:t>
            </a:r>
          </a:p>
        </p:txBody>
      </p:sp>
      <p:sp>
        <p:nvSpPr>
          <p:cNvPr id="5" name="OFF_institute"/>
          <p:cNvSpPr>
            <a:spLocks noGrp="1"/>
          </p:cNvSpPr>
          <p:nvPr>
            <p:ph type="ftr" sz="quarter" idx="11"/>
          </p:nvPr>
        </p:nvSpPr>
        <p:spPr>
          <a:xfrm>
            <a:off x="410400" y="2"/>
            <a:ext cx="3340800" cy="722299"/>
          </a:xfrm>
        </p:spPr>
        <p:txBody>
          <a:bodyPr/>
          <a:lstStyle>
            <a:lvl1pPr algn="l">
              <a:lnSpc>
                <a:spcPct val="92000"/>
              </a:lnSpc>
              <a:defRPr b="1"/>
            </a:lvl1pPr>
          </a:lstStyle>
          <a:p>
            <a:r>
              <a:rPr lang="da-DK" dirty="0"/>
              <a:t>Biblioteket</a:t>
            </a:r>
          </a:p>
        </p:txBody>
      </p:sp>
      <p:sp>
        <p:nvSpPr>
          <p:cNvPr id="6" name="Slide Number Placeholder 5" hidden="1"/>
          <p:cNvSpPr>
            <a:spLocks noGrp="1"/>
          </p:cNvSpPr>
          <p:nvPr>
            <p:ph type="sldNum" sz="quarter" idx="12"/>
          </p:nvPr>
        </p:nvSpPr>
        <p:spPr>
          <a:xfrm>
            <a:off x="406800" y="6868451"/>
            <a:ext cx="431400" cy="263661"/>
          </a:xfrm>
        </p:spPr>
        <p:txBody>
          <a:bodyPr/>
          <a:lstStyle>
            <a:lvl1pPr>
              <a:defRPr sz="100"/>
            </a:lvl1pPr>
          </a:lstStyle>
          <a:p>
            <a:fld id="{45D37B1E-C366-494F-A587-962AD9AABC83}" type="slidenum">
              <a:rPr lang="da-DK"/>
              <a:pPr/>
              <a:t>‹nr.›</a:t>
            </a:fld>
            <a:endParaRPr lang="da-DK" dirty="0"/>
          </a:p>
        </p:txBody>
      </p:sp>
      <p:pic>
        <p:nvPicPr>
          <p:cNvPr id="11" name="Billede 10" descr="SDU_BLACK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15993" y="253959"/>
            <a:ext cx="2798924" cy="286999"/>
          </a:xfrm>
          <a:prstGeom prst="rect">
            <a:avLst/>
          </a:prstGeom>
        </p:spPr>
      </p:pic>
    </p:spTree>
    <p:extLst>
      <p:ext uri="{BB962C8B-B14F-4D97-AF65-F5344CB8AC3E}">
        <p14:creationId xmlns:p14="http://schemas.microsoft.com/office/powerpoint/2010/main" val="1160172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illede forside med sort logo">
    <p:spTree>
      <p:nvGrpSpPr>
        <p:cNvPr id="1" name=""/>
        <p:cNvGrpSpPr/>
        <p:nvPr/>
      </p:nvGrpSpPr>
      <p:grpSpPr>
        <a:xfrm>
          <a:off x="0" y="0"/>
          <a:ext cx="0" cy="0"/>
          <a:chOff x="0" y="0"/>
          <a:chExt cx="0" cy="0"/>
        </a:xfrm>
      </p:grpSpPr>
      <p:sp>
        <p:nvSpPr>
          <p:cNvPr id="10" name="Baggrund hvid"/>
          <p:cNvSpPr/>
          <p:nvPr userDrawn="1"/>
        </p:nvSpPr>
        <p:spPr>
          <a:xfrm>
            <a:off x="0" y="0"/>
            <a:ext cx="12189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a-DK" dirty="0" err="1"/>
          </a:p>
        </p:txBody>
      </p:sp>
      <p:sp>
        <p:nvSpPr>
          <p:cNvPr id="17" name="Pladsholder til billede 2"/>
          <p:cNvSpPr>
            <a:spLocks noGrp="1"/>
          </p:cNvSpPr>
          <p:nvPr>
            <p:ph type="pic" sz="quarter" idx="13"/>
          </p:nvPr>
        </p:nvSpPr>
        <p:spPr>
          <a:xfrm>
            <a:off x="0" y="0"/>
            <a:ext cx="12189600" cy="6858000"/>
          </a:xfrm>
        </p:spPr>
        <p:txBody>
          <a:bodyPr tIns="1008000" anchor="ctr" anchorCtr="0"/>
          <a:lstStyle>
            <a:lvl1pPr marL="0" indent="0" algn="ctr">
              <a:buNone/>
              <a:defRPr sz="2000"/>
            </a:lvl1pPr>
          </a:lstStyle>
          <a:p>
            <a:endParaRPr lang="da-DK" dirty="0"/>
          </a:p>
        </p:txBody>
      </p:sp>
      <p:sp>
        <p:nvSpPr>
          <p:cNvPr id="19" name="Pladsholder til logo"/>
          <p:cNvSpPr>
            <a:spLocks noGrp="1"/>
          </p:cNvSpPr>
          <p:nvPr>
            <p:ph type="body" sz="quarter" idx="14" hasCustomPrompt="1"/>
          </p:nvPr>
        </p:nvSpPr>
        <p:spPr>
          <a:xfrm>
            <a:off x="10540800" y="356400"/>
            <a:ext cx="1249200" cy="338400"/>
          </a:xfrm>
          <a:blipFill>
            <a:blip r:embed="rId2"/>
            <a:stretch>
              <a:fillRect/>
            </a:stretch>
          </a:blipFill>
        </p:spPr>
        <p:txBody>
          <a:bodyPr/>
          <a:lstStyle>
            <a:lvl1pPr marL="0" indent="0">
              <a:buNone/>
              <a:defRPr sz="100"/>
            </a:lvl1pPr>
          </a:lstStyle>
          <a:p>
            <a:pPr lvl="0"/>
            <a:r>
              <a:rPr lang="da-DK" dirty="0"/>
              <a:t>.</a:t>
            </a:r>
          </a:p>
        </p:txBody>
      </p:sp>
      <p:sp>
        <p:nvSpPr>
          <p:cNvPr id="2" name="Title 1"/>
          <p:cNvSpPr>
            <a:spLocks noGrp="1"/>
          </p:cNvSpPr>
          <p:nvPr>
            <p:ph type="ctrTitle"/>
          </p:nvPr>
        </p:nvSpPr>
        <p:spPr>
          <a:xfrm>
            <a:off x="374569" y="1314000"/>
            <a:ext cx="8132617" cy="2134800"/>
          </a:xfrm>
        </p:spPr>
        <p:txBody>
          <a:bodyPr anchor="b"/>
          <a:lstStyle>
            <a:lvl1pPr algn="l">
              <a:lnSpc>
                <a:spcPct val="87000"/>
              </a:lnSpc>
              <a:defRPr sz="5000"/>
            </a:lvl1pPr>
          </a:lstStyle>
          <a:p>
            <a:r>
              <a:rPr lang="da-DK" dirty="0"/>
              <a:t>Klik for at redigere i master</a:t>
            </a:r>
          </a:p>
        </p:txBody>
      </p:sp>
      <p:sp>
        <p:nvSpPr>
          <p:cNvPr id="3" name="USR_Name"/>
          <p:cNvSpPr>
            <a:spLocks noGrp="1"/>
          </p:cNvSpPr>
          <p:nvPr>
            <p:ph type="subTitle" idx="1"/>
          </p:nvPr>
        </p:nvSpPr>
        <p:spPr>
          <a:xfrm>
            <a:off x="411768" y="6127086"/>
            <a:ext cx="3340800" cy="263050"/>
          </a:xfrm>
        </p:spPr>
        <p:txBody>
          <a:bodyPr anchor="b" anchorCtr="0"/>
          <a:lstStyle>
            <a:lvl1pPr marL="0" indent="0" algn="l">
              <a:lnSpc>
                <a:spcPct val="100000"/>
              </a:lnSpc>
              <a:buNone/>
              <a:defRPr sz="9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Line Troelsgaard Olsen</a:t>
            </a:r>
          </a:p>
        </p:txBody>
      </p:sp>
      <p:sp>
        <p:nvSpPr>
          <p:cNvPr id="4" name="Date_DateCustomA"/>
          <p:cNvSpPr>
            <a:spLocks noGrp="1"/>
          </p:cNvSpPr>
          <p:nvPr>
            <p:ph type="dt" sz="half" idx="10"/>
          </p:nvPr>
        </p:nvSpPr>
        <p:spPr>
          <a:xfrm>
            <a:off x="410400" y="6393356"/>
            <a:ext cx="3340800" cy="180085"/>
          </a:xfrm>
        </p:spPr>
        <p:txBody>
          <a:bodyPr/>
          <a:lstStyle/>
          <a:p>
            <a:r>
              <a:rPr lang="da-DK" dirty="0"/>
              <a:t>11. juni 2018</a:t>
            </a:r>
          </a:p>
        </p:txBody>
      </p:sp>
      <p:sp>
        <p:nvSpPr>
          <p:cNvPr id="5" name="OFF_institute"/>
          <p:cNvSpPr>
            <a:spLocks noGrp="1"/>
          </p:cNvSpPr>
          <p:nvPr>
            <p:ph type="ftr" sz="quarter" idx="11"/>
          </p:nvPr>
        </p:nvSpPr>
        <p:spPr>
          <a:xfrm>
            <a:off x="410400" y="0"/>
            <a:ext cx="3340800" cy="722299"/>
          </a:xfrm>
        </p:spPr>
        <p:txBody>
          <a:bodyPr/>
          <a:lstStyle>
            <a:lvl1pPr algn="l">
              <a:lnSpc>
                <a:spcPct val="92000"/>
              </a:lnSpc>
              <a:defRPr b="1"/>
            </a:lvl1pPr>
          </a:lstStyle>
          <a:p>
            <a:r>
              <a:rPr lang="da-DK" dirty="0"/>
              <a:t>Dekansekretariatet - Samfundsvidenskab</a:t>
            </a:r>
          </a:p>
        </p:txBody>
      </p:sp>
      <p:sp>
        <p:nvSpPr>
          <p:cNvPr id="6" name="Slide Number Placeholder 5" hidden="1"/>
          <p:cNvSpPr>
            <a:spLocks noGrp="1"/>
          </p:cNvSpPr>
          <p:nvPr>
            <p:ph type="sldNum" sz="quarter" idx="12"/>
          </p:nvPr>
        </p:nvSpPr>
        <p:spPr>
          <a:xfrm>
            <a:off x="406800" y="6868449"/>
            <a:ext cx="431400" cy="263661"/>
          </a:xfrm>
        </p:spPr>
        <p:txBody>
          <a:bodyPr/>
          <a:lstStyle>
            <a:lvl1pPr>
              <a:defRPr sz="100"/>
            </a:lvl1pPr>
          </a:lstStyle>
          <a:p>
            <a:fld id="{45D37B1E-C366-494F-A587-962AD9AABC83}" type="slidenum">
              <a:rPr lang="da-DK"/>
              <a:pPr/>
              <a:t>‹nr.›</a:t>
            </a:fld>
            <a:endParaRPr lang="da-DK" dirty="0"/>
          </a:p>
        </p:txBody>
      </p:sp>
    </p:spTree>
    <p:extLst>
      <p:ext uri="{BB962C8B-B14F-4D97-AF65-F5344CB8AC3E}">
        <p14:creationId xmlns:p14="http://schemas.microsoft.com/office/powerpoint/2010/main" val="2743985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314050-FDC6-5140-8980-C6D4F82A5FB2}"/>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522552EC-902E-EC4A-BB33-C347AB75C156}"/>
              </a:ext>
            </a:extLst>
          </p:cNvPr>
          <p:cNvSpPr>
            <a:spLocks noGrp="1"/>
          </p:cNvSpPr>
          <p:nvPr>
            <p:ph idx="1"/>
          </p:nvPr>
        </p:nvSpPr>
        <p:spPr/>
        <p:txBody>
          <a:bodyPr/>
          <a:lstStyle/>
          <a:p>
            <a:r>
              <a:rPr lang="da-DK"/>
              <a:t>Rediger teksttypografien i masteren
Andet niveau
Tredje niveau
Fjerde niveau
Femte niveau</a:t>
            </a:r>
          </a:p>
        </p:txBody>
      </p:sp>
      <p:sp>
        <p:nvSpPr>
          <p:cNvPr id="4" name="Pladsholder til dato 3">
            <a:extLst>
              <a:ext uri="{FF2B5EF4-FFF2-40B4-BE49-F238E27FC236}">
                <a16:creationId xmlns:a16="http://schemas.microsoft.com/office/drawing/2014/main" id="{C58B9B74-9F3C-6B48-A145-F22E20DB50DB}"/>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5" name="Pladsholder til sidefod 4">
            <a:extLst>
              <a:ext uri="{FF2B5EF4-FFF2-40B4-BE49-F238E27FC236}">
                <a16:creationId xmlns:a16="http://schemas.microsoft.com/office/drawing/2014/main" id="{10CE9B8A-686B-464F-AFBD-BDC077EFF61B}"/>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53B3C743-4BA9-9B48-9698-AFD72C2C7ADD}"/>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193337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330DDB-FDA5-EC4C-A6E3-EE236FD6E8AC}"/>
              </a:ext>
            </a:extLst>
          </p:cNvPr>
          <p:cNvSpPr>
            <a:spLocks noGrp="1"/>
          </p:cNvSpPr>
          <p:nvPr>
            <p:ph type="title"/>
          </p:nvPr>
        </p:nvSpPr>
        <p:spPr>
          <a:xfrm>
            <a:off x="831850" y="1709738"/>
            <a:ext cx="10515600" cy="2852737"/>
          </a:xfrm>
        </p:spPr>
        <p:txBody>
          <a:bodyPr anchor="b"/>
          <a:lstStyle>
            <a:lvl1pPr>
              <a:defRPr sz="6000"/>
            </a:lvl1pPr>
          </a:lstStyle>
          <a:p>
            <a:r>
              <a:rPr lang="da-DK"/>
              <a:t>Klik for at redigere titeltypografien i masteren</a:t>
            </a:r>
          </a:p>
        </p:txBody>
      </p:sp>
      <p:sp>
        <p:nvSpPr>
          <p:cNvPr id="3" name="Pladsholder til tekst 2">
            <a:extLst>
              <a:ext uri="{FF2B5EF4-FFF2-40B4-BE49-F238E27FC236}">
                <a16:creationId xmlns:a16="http://schemas.microsoft.com/office/drawing/2014/main" id="{CF2E0682-A3C6-A344-9E5F-F4E1B3945B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da-DK"/>
              <a:t>Rediger teksttypografien i masteren
Andet niveau
Tredje niveau
Fjerde niveau
Femte niveau</a:t>
            </a:r>
          </a:p>
        </p:txBody>
      </p:sp>
      <p:sp>
        <p:nvSpPr>
          <p:cNvPr id="4" name="Pladsholder til dato 3">
            <a:extLst>
              <a:ext uri="{FF2B5EF4-FFF2-40B4-BE49-F238E27FC236}">
                <a16:creationId xmlns:a16="http://schemas.microsoft.com/office/drawing/2014/main" id="{5C0114F2-5309-7A42-B84B-84D677469617}"/>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5" name="Pladsholder til sidefod 4">
            <a:extLst>
              <a:ext uri="{FF2B5EF4-FFF2-40B4-BE49-F238E27FC236}">
                <a16:creationId xmlns:a16="http://schemas.microsoft.com/office/drawing/2014/main" id="{FFB42366-CACA-734C-9D3F-6A74B50A6C62}"/>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9EF2FB24-BE66-A148-8B1C-238AD1AE1212}"/>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231534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E16668-0D8C-CC44-B205-C08A35E2E4AC}"/>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FA567E0A-FFC3-B442-A05C-5B0572772EBF}"/>
              </a:ext>
            </a:extLst>
          </p:cNvPr>
          <p:cNvSpPr>
            <a:spLocks noGrp="1"/>
          </p:cNvSpPr>
          <p:nvPr>
            <p:ph sz="half" idx="1"/>
          </p:nvPr>
        </p:nvSpPr>
        <p:spPr>
          <a:xfrm>
            <a:off x="838200" y="1825625"/>
            <a:ext cx="5181600" cy="4351338"/>
          </a:xfrm>
        </p:spPr>
        <p:txBody>
          <a:bodyPr/>
          <a:lstStyle/>
          <a:p>
            <a:r>
              <a:rPr lang="da-DK"/>
              <a:t>Rediger teksttypografien i masteren
Andet niveau
Tredje niveau
Fjerde niveau
Femte niveau</a:t>
            </a:r>
          </a:p>
        </p:txBody>
      </p:sp>
      <p:sp>
        <p:nvSpPr>
          <p:cNvPr id="4" name="Pladsholder til indhold 3">
            <a:extLst>
              <a:ext uri="{FF2B5EF4-FFF2-40B4-BE49-F238E27FC236}">
                <a16:creationId xmlns:a16="http://schemas.microsoft.com/office/drawing/2014/main" id="{42BB0FE1-1CAD-9040-B528-CBE400596DAF}"/>
              </a:ext>
            </a:extLst>
          </p:cNvPr>
          <p:cNvSpPr>
            <a:spLocks noGrp="1"/>
          </p:cNvSpPr>
          <p:nvPr>
            <p:ph sz="half" idx="2"/>
          </p:nvPr>
        </p:nvSpPr>
        <p:spPr>
          <a:xfrm>
            <a:off x="6172200" y="1825625"/>
            <a:ext cx="5181600" cy="4351338"/>
          </a:xfrm>
        </p:spPr>
        <p:txBody>
          <a:bodyPr/>
          <a:lstStyle/>
          <a:p>
            <a:r>
              <a:rPr lang="da-DK"/>
              <a:t>Rediger teksttypografien i masteren
Andet niveau
Tredje niveau
Fjerde niveau
Femte niveau</a:t>
            </a:r>
          </a:p>
        </p:txBody>
      </p:sp>
      <p:sp>
        <p:nvSpPr>
          <p:cNvPr id="5" name="Pladsholder til dato 4">
            <a:extLst>
              <a:ext uri="{FF2B5EF4-FFF2-40B4-BE49-F238E27FC236}">
                <a16:creationId xmlns:a16="http://schemas.microsoft.com/office/drawing/2014/main" id="{15A11127-2F46-3F4C-BCE5-A1A87F9D5F7E}"/>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6" name="Pladsholder til sidefod 5">
            <a:extLst>
              <a:ext uri="{FF2B5EF4-FFF2-40B4-BE49-F238E27FC236}">
                <a16:creationId xmlns:a16="http://schemas.microsoft.com/office/drawing/2014/main" id="{39AC74E3-4B9E-424F-ADD0-0DCEFF1C74A0}"/>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0CE7A2D2-8E24-AA49-B465-E7E2DA9390D9}"/>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4245239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A65C0C-2B3D-C040-9D55-EBCF9B4E0316}"/>
              </a:ext>
            </a:extLst>
          </p:cNvPr>
          <p:cNvSpPr>
            <a:spLocks noGrp="1"/>
          </p:cNvSpPr>
          <p:nvPr>
            <p:ph type="title"/>
          </p:nvPr>
        </p:nvSpPr>
        <p:spPr>
          <a:xfrm>
            <a:off x="839788" y="365125"/>
            <a:ext cx="10515600" cy="1325563"/>
          </a:xfrm>
        </p:spPr>
        <p:txBody>
          <a:bodyPr/>
          <a:lstStyle/>
          <a:p>
            <a:r>
              <a:rPr lang="da-DK"/>
              <a:t>Klik for at redigere titeltypografien i masteren</a:t>
            </a:r>
          </a:p>
        </p:txBody>
      </p:sp>
      <p:sp>
        <p:nvSpPr>
          <p:cNvPr id="3" name="Pladsholder til tekst 2">
            <a:extLst>
              <a:ext uri="{FF2B5EF4-FFF2-40B4-BE49-F238E27FC236}">
                <a16:creationId xmlns:a16="http://schemas.microsoft.com/office/drawing/2014/main" id="{8D24507D-090B-7A4D-AD15-4D172E5F6E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da-DK"/>
              <a:t>Rediger teksttypografien i masteren
Andet niveau
Tredje niveau
Fjerde niveau
Femte niveau</a:t>
            </a:r>
          </a:p>
        </p:txBody>
      </p:sp>
      <p:sp>
        <p:nvSpPr>
          <p:cNvPr id="4" name="Pladsholder til indhold 3">
            <a:extLst>
              <a:ext uri="{FF2B5EF4-FFF2-40B4-BE49-F238E27FC236}">
                <a16:creationId xmlns:a16="http://schemas.microsoft.com/office/drawing/2014/main" id="{48648805-CA97-C244-B64C-C5CE800E1C2D}"/>
              </a:ext>
            </a:extLst>
          </p:cNvPr>
          <p:cNvSpPr>
            <a:spLocks noGrp="1"/>
          </p:cNvSpPr>
          <p:nvPr>
            <p:ph sz="half" idx="2"/>
          </p:nvPr>
        </p:nvSpPr>
        <p:spPr>
          <a:xfrm>
            <a:off x="839788" y="2505075"/>
            <a:ext cx="5157787" cy="3684588"/>
          </a:xfrm>
        </p:spPr>
        <p:txBody>
          <a:bodyPr/>
          <a:lstStyle/>
          <a:p>
            <a:r>
              <a:rPr lang="da-DK"/>
              <a:t>Rediger teksttypografien i masteren
Andet niveau
Tredje niveau
Fjerde niveau
Femte niveau</a:t>
            </a:r>
          </a:p>
        </p:txBody>
      </p:sp>
      <p:sp>
        <p:nvSpPr>
          <p:cNvPr id="5" name="Pladsholder til tekst 4">
            <a:extLst>
              <a:ext uri="{FF2B5EF4-FFF2-40B4-BE49-F238E27FC236}">
                <a16:creationId xmlns:a16="http://schemas.microsoft.com/office/drawing/2014/main" id="{9037C372-E8AC-2141-BA55-60574C4FD6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da-DK"/>
              <a:t>Rediger teksttypografien i masteren
Andet niveau
Tredje niveau
Fjerde niveau
Femte niveau</a:t>
            </a:r>
          </a:p>
        </p:txBody>
      </p:sp>
      <p:sp>
        <p:nvSpPr>
          <p:cNvPr id="6" name="Pladsholder til indhold 5">
            <a:extLst>
              <a:ext uri="{FF2B5EF4-FFF2-40B4-BE49-F238E27FC236}">
                <a16:creationId xmlns:a16="http://schemas.microsoft.com/office/drawing/2014/main" id="{E145CC9A-C373-E147-B116-ED58F73272CC}"/>
              </a:ext>
            </a:extLst>
          </p:cNvPr>
          <p:cNvSpPr>
            <a:spLocks noGrp="1"/>
          </p:cNvSpPr>
          <p:nvPr>
            <p:ph sz="quarter" idx="4"/>
          </p:nvPr>
        </p:nvSpPr>
        <p:spPr>
          <a:xfrm>
            <a:off x="6172200" y="2505075"/>
            <a:ext cx="5183188" cy="3684588"/>
          </a:xfrm>
        </p:spPr>
        <p:txBody>
          <a:bodyPr/>
          <a:lstStyle/>
          <a:p>
            <a:r>
              <a:rPr lang="da-DK"/>
              <a:t>Rediger teksttypografien i masteren
Andet niveau
Tredje niveau
Fjerde niveau
Femte niveau</a:t>
            </a:r>
          </a:p>
        </p:txBody>
      </p:sp>
      <p:sp>
        <p:nvSpPr>
          <p:cNvPr id="7" name="Pladsholder til dato 6">
            <a:extLst>
              <a:ext uri="{FF2B5EF4-FFF2-40B4-BE49-F238E27FC236}">
                <a16:creationId xmlns:a16="http://schemas.microsoft.com/office/drawing/2014/main" id="{8DC2F862-13B9-2F40-99BD-C434579856E3}"/>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8" name="Pladsholder til sidefod 7">
            <a:extLst>
              <a:ext uri="{FF2B5EF4-FFF2-40B4-BE49-F238E27FC236}">
                <a16:creationId xmlns:a16="http://schemas.microsoft.com/office/drawing/2014/main" id="{A9FBE123-D7D8-1E4E-8E18-E67CFE8E3E76}"/>
              </a:ext>
            </a:extLst>
          </p:cNvPr>
          <p:cNvSpPr>
            <a:spLocks noGrp="1"/>
          </p:cNvSpPr>
          <p:nvPr>
            <p:ph type="ftr" sz="quarter" idx="11"/>
          </p:nvPr>
        </p:nvSpPr>
        <p:spPr/>
        <p:txBody>
          <a:bodyPr/>
          <a:lstStyle/>
          <a:p>
            <a:endParaRPr lang="da-DK"/>
          </a:p>
        </p:txBody>
      </p:sp>
      <p:sp>
        <p:nvSpPr>
          <p:cNvPr id="9" name="Pladsholder til slidenummer 8">
            <a:extLst>
              <a:ext uri="{FF2B5EF4-FFF2-40B4-BE49-F238E27FC236}">
                <a16:creationId xmlns:a16="http://schemas.microsoft.com/office/drawing/2014/main" id="{32A5C616-A507-1848-BD47-5A76FA5DA6F5}"/>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2386780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9941CA-B3ED-7C4C-A1CB-2F7252E1323F}"/>
              </a:ext>
            </a:extLst>
          </p:cNvPr>
          <p:cNvSpPr>
            <a:spLocks noGrp="1"/>
          </p:cNvSpPr>
          <p:nvPr>
            <p:ph type="title"/>
          </p:nvPr>
        </p:nvSpPr>
        <p:spPr/>
        <p:txBody>
          <a:bodyPr/>
          <a:lstStyle/>
          <a:p>
            <a:r>
              <a:rPr lang="da-DK"/>
              <a:t>Klik for at redigere titeltypografien i masteren</a:t>
            </a:r>
          </a:p>
        </p:txBody>
      </p:sp>
      <p:sp>
        <p:nvSpPr>
          <p:cNvPr id="3" name="Pladsholder til dato 2">
            <a:extLst>
              <a:ext uri="{FF2B5EF4-FFF2-40B4-BE49-F238E27FC236}">
                <a16:creationId xmlns:a16="http://schemas.microsoft.com/office/drawing/2014/main" id="{48B18695-62D5-C44C-83B5-E4DE60E520ED}"/>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4" name="Pladsholder til sidefod 3">
            <a:extLst>
              <a:ext uri="{FF2B5EF4-FFF2-40B4-BE49-F238E27FC236}">
                <a16:creationId xmlns:a16="http://schemas.microsoft.com/office/drawing/2014/main" id="{8CDEEE6F-7A19-D841-AF14-C89A37DEA462}"/>
              </a:ext>
            </a:extLst>
          </p:cNvPr>
          <p:cNvSpPr>
            <a:spLocks noGrp="1"/>
          </p:cNvSpPr>
          <p:nvPr>
            <p:ph type="ftr" sz="quarter" idx="11"/>
          </p:nvPr>
        </p:nvSpPr>
        <p:spPr/>
        <p:txBody>
          <a:bodyPr/>
          <a:lstStyle/>
          <a:p>
            <a:endParaRPr lang="da-DK"/>
          </a:p>
        </p:txBody>
      </p:sp>
      <p:sp>
        <p:nvSpPr>
          <p:cNvPr id="5" name="Pladsholder til slidenummer 4">
            <a:extLst>
              <a:ext uri="{FF2B5EF4-FFF2-40B4-BE49-F238E27FC236}">
                <a16:creationId xmlns:a16="http://schemas.microsoft.com/office/drawing/2014/main" id="{DD64E1F1-D2A7-344A-A04F-F68453347CE6}"/>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1623298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a:extLst>
              <a:ext uri="{FF2B5EF4-FFF2-40B4-BE49-F238E27FC236}">
                <a16:creationId xmlns:a16="http://schemas.microsoft.com/office/drawing/2014/main" id="{B1E29F3F-BEA6-0F4C-A8F7-B02B9D0F82C8}"/>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3" name="Pladsholder til sidefod 2">
            <a:extLst>
              <a:ext uri="{FF2B5EF4-FFF2-40B4-BE49-F238E27FC236}">
                <a16:creationId xmlns:a16="http://schemas.microsoft.com/office/drawing/2014/main" id="{518F2900-45F9-2F43-8E0C-9201E58778E0}"/>
              </a:ext>
            </a:extLst>
          </p:cNvPr>
          <p:cNvSpPr>
            <a:spLocks noGrp="1"/>
          </p:cNvSpPr>
          <p:nvPr>
            <p:ph type="ftr" sz="quarter" idx="11"/>
          </p:nvPr>
        </p:nvSpPr>
        <p:spPr/>
        <p:txBody>
          <a:bodyPr/>
          <a:lstStyle/>
          <a:p>
            <a:endParaRPr lang="da-DK"/>
          </a:p>
        </p:txBody>
      </p:sp>
      <p:sp>
        <p:nvSpPr>
          <p:cNvPr id="4" name="Pladsholder til slidenummer 3">
            <a:extLst>
              <a:ext uri="{FF2B5EF4-FFF2-40B4-BE49-F238E27FC236}">
                <a16:creationId xmlns:a16="http://schemas.microsoft.com/office/drawing/2014/main" id="{68792CB3-7589-5C44-8305-B17F87DCC522}"/>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1970339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62F93E-4DF3-8D42-B492-D2E8630B90FE}"/>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indhold 2">
            <a:extLst>
              <a:ext uri="{FF2B5EF4-FFF2-40B4-BE49-F238E27FC236}">
                <a16:creationId xmlns:a16="http://schemas.microsoft.com/office/drawing/2014/main" id="{309C5846-137B-184A-AD9E-8D29FB3B73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da-DK"/>
              <a:t>Rediger teksttypografien i masteren
Andet niveau
Tredje niveau
Fjerde niveau
Femte niveau</a:t>
            </a:r>
          </a:p>
        </p:txBody>
      </p:sp>
      <p:sp>
        <p:nvSpPr>
          <p:cNvPr id="4" name="Pladsholder til tekst 3">
            <a:extLst>
              <a:ext uri="{FF2B5EF4-FFF2-40B4-BE49-F238E27FC236}">
                <a16:creationId xmlns:a16="http://schemas.microsoft.com/office/drawing/2014/main" id="{7188AC35-5C3F-6745-BCCA-D5773E0371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da-DK"/>
              <a:t>Rediger teksttypografien i masteren
Andet niveau
Tredje niveau
Fjerde niveau
Femte niveau</a:t>
            </a:r>
          </a:p>
        </p:txBody>
      </p:sp>
      <p:sp>
        <p:nvSpPr>
          <p:cNvPr id="5" name="Pladsholder til dato 4">
            <a:extLst>
              <a:ext uri="{FF2B5EF4-FFF2-40B4-BE49-F238E27FC236}">
                <a16:creationId xmlns:a16="http://schemas.microsoft.com/office/drawing/2014/main" id="{83EA517E-6292-C849-A129-498850E049BE}"/>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6" name="Pladsholder til sidefod 5">
            <a:extLst>
              <a:ext uri="{FF2B5EF4-FFF2-40B4-BE49-F238E27FC236}">
                <a16:creationId xmlns:a16="http://schemas.microsoft.com/office/drawing/2014/main" id="{5B80F9FD-9980-9C42-B9F6-CFFCC960943C}"/>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28552017-39AD-C740-9CCE-6619299D9B32}"/>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2361459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EB2C12-B9AF-744E-959D-E4E8DB31B77B}"/>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billede 2">
            <a:extLst>
              <a:ext uri="{FF2B5EF4-FFF2-40B4-BE49-F238E27FC236}">
                <a16:creationId xmlns:a16="http://schemas.microsoft.com/office/drawing/2014/main" id="{21CD35AF-C583-EA45-9C91-B05BEB2DD1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a:extLst>
              <a:ext uri="{FF2B5EF4-FFF2-40B4-BE49-F238E27FC236}">
                <a16:creationId xmlns:a16="http://schemas.microsoft.com/office/drawing/2014/main" id="{F59D3B63-D8E7-4541-9106-69CA6A54F5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da-DK"/>
              <a:t>Rediger teksttypografien i masteren
Andet niveau
Tredje niveau
Fjerde niveau
Femte niveau</a:t>
            </a:r>
          </a:p>
        </p:txBody>
      </p:sp>
      <p:sp>
        <p:nvSpPr>
          <p:cNvPr id="5" name="Pladsholder til dato 4">
            <a:extLst>
              <a:ext uri="{FF2B5EF4-FFF2-40B4-BE49-F238E27FC236}">
                <a16:creationId xmlns:a16="http://schemas.microsoft.com/office/drawing/2014/main" id="{3BE6C3A7-B795-B543-AA2D-5E358F31D1E5}"/>
              </a:ext>
            </a:extLst>
          </p:cNvPr>
          <p:cNvSpPr>
            <a:spLocks noGrp="1"/>
          </p:cNvSpPr>
          <p:nvPr>
            <p:ph type="dt" sz="half" idx="10"/>
          </p:nvPr>
        </p:nvSpPr>
        <p:spPr/>
        <p:txBody>
          <a:bodyPr/>
          <a:lstStyle/>
          <a:p>
            <a:fld id="{52FFFE32-3169-C44D-B8ED-8DE481D3DE34}" type="datetimeFigureOut">
              <a:rPr lang="da-DK" smtClean="0"/>
              <a:t>10-11-2020</a:t>
            </a:fld>
            <a:endParaRPr lang="da-DK"/>
          </a:p>
        </p:txBody>
      </p:sp>
      <p:sp>
        <p:nvSpPr>
          <p:cNvPr id="6" name="Pladsholder til sidefod 5">
            <a:extLst>
              <a:ext uri="{FF2B5EF4-FFF2-40B4-BE49-F238E27FC236}">
                <a16:creationId xmlns:a16="http://schemas.microsoft.com/office/drawing/2014/main" id="{27F53856-D128-8A4A-BF65-2003E8FD3CB9}"/>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35BF845E-91FA-364E-B23D-5E23F9205B6E}"/>
              </a:ext>
            </a:extLst>
          </p:cNvPr>
          <p:cNvSpPr>
            <a:spLocks noGrp="1"/>
          </p:cNvSpPr>
          <p:nvPr>
            <p:ph type="sldNum" sz="quarter" idx="12"/>
          </p:nvPr>
        </p:nvSpPr>
        <p:spPr/>
        <p:txBody>
          <a:bodyPr/>
          <a:lstStyle/>
          <a:p>
            <a:fld id="{A3C29025-5FAE-4341-B0F3-9F2155EFE28E}" type="slidenum">
              <a:rPr lang="da-DK" smtClean="0"/>
              <a:t>‹nr.›</a:t>
            </a:fld>
            <a:endParaRPr lang="da-DK"/>
          </a:p>
        </p:txBody>
      </p:sp>
    </p:spTree>
    <p:extLst>
      <p:ext uri="{BB962C8B-B14F-4D97-AF65-F5344CB8AC3E}">
        <p14:creationId xmlns:p14="http://schemas.microsoft.com/office/powerpoint/2010/main" val="3179342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a:extLst>
              <a:ext uri="{FF2B5EF4-FFF2-40B4-BE49-F238E27FC236}">
                <a16:creationId xmlns:a16="http://schemas.microsoft.com/office/drawing/2014/main" id="{13DB5120-FA10-5145-A13D-AFF01E4781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titeltypografien i masteren</a:t>
            </a:r>
          </a:p>
        </p:txBody>
      </p:sp>
      <p:sp>
        <p:nvSpPr>
          <p:cNvPr id="3" name="Pladsholder til tekst 2">
            <a:extLst>
              <a:ext uri="{FF2B5EF4-FFF2-40B4-BE49-F238E27FC236}">
                <a16:creationId xmlns:a16="http://schemas.microsoft.com/office/drawing/2014/main" id="{E0366796-BEB9-D148-A8DC-C3D9700AAA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da-DK"/>
              <a:t>Rediger teksttypografien i masteren
Andet niveau
Tredje niveau
Fjerde niveau
Femte niveau</a:t>
            </a:r>
          </a:p>
        </p:txBody>
      </p:sp>
      <p:sp>
        <p:nvSpPr>
          <p:cNvPr id="4" name="Pladsholder til dato 3">
            <a:extLst>
              <a:ext uri="{FF2B5EF4-FFF2-40B4-BE49-F238E27FC236}">
                <a16:creationId xmlns:a16="http://schemas.microsoft.com/office/drawing/2014/main" id="{3D3D7277-A099-304B-A0F5-F9676FC0D6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FFFE32-3169-C44D-B8ED-8DE481D3DE34}" type="datetimeFigureOut">
              <a:rPr lang="da-DK" smtClean="0"/>
              <a:t>10-11-2020</a:t>
            </a:fld>
            <a:endParaRPr lang="da-DK"/>
          </a:p>
        </p:txBody>
      </p:sp>
      <p:sp>
        <p:nvSpPr>
          <p:cNvPr id="5" name="Pladsholder til sidefod 4">
            <a:extLst>
              <a:ext uri="{FF2B5EF4-FFF2-40B4-BE49-F238E27FC236}">
                <a16:creationId xmlns:a16="http://schemas.microsoft.com/office/drawing/2014/main" id="{A086DB45-B685-924F-A202-A0DF6C1611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slidenummer 5">
            <a:extLst>
              <a:ext uri="{FF2B5EF4-FFF2-40B4-BE49-F238E27FC236}">
                <a16:creationId xmlns:a16="http://schemas.microsoft.com/office/drawing/2014/main" id="{614D2EA5-6803-0E49-8536-7EF61D02DD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C29025-5FAE-4341-B0F3-9F2155EFE28E}" type="slidenum">
              <a:rPr lang="da-DK" smtClean="0"/>
              <a:t>‹nr.›</a:t>
            </a:fld>
            <a:endParaRPr lang="da-DK"/>
          </a:p>
        </p:txBody>
      </p:sp>
    </p:spTree>
    <p:extLst>
      <p:ext uri="{BB962C8B-B14F-4D97-AF65-F5344CB8AC3E}">
        <p14:creationId xmlns:p14="http://schemas.microsoft.com/office/powerpoint/2010/main" val="3388268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4.xml"/><Relationship Id="rId5" Type="http://schemas.openxmlformats.org/officeDocument/2006/relationships/image" Target="../media/image10.jpeg"/><Relationship Id="rId4" Type="http://schemas.openxmlformats.org/officeDocument/2006/relationships/hyperlink" Target="https://www.google.dk/url?sa=i&amp;rct=j&amp;q=&amp;esrc=s&amp;source=images&amp;cd=&amp;cad=rja&amp;uact=8&amp;ved=2ahUKEwjfvrnd4vjcAhWOYVAKHQarAkkQjRx6BAgBEAQ&amp;url=https://www.deff.dk/fileadmin/user_upload/DEFF/dokumenter/licenser/DEFF_fuldmagt_feb2017_final.pdf&amp;psig=AOvVaw3TiMp0NSM8Qr_z8_yoHBDV&amp;ust=1534756250928667"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 Id="rId5" Type="http://schemas.openxmlformats.org/officeDocument/2006/relationships/image" Target="../media/image11.jpeg"/><Relationship Id="rId4" Type="http://schemas.openxmlformats.org/officeDocument/2006/relationships/hyperlink" Target="https://www.google.dk/url?sa=i&amp;rct=j&amp;q=&amp;esrc=s&amp;source=images&amp;cd=&amp;cad=rja&amp;uact=8&amp;ved=2ahUKEwjfvrnd4vjcAhWOYVAKHQarAkkQjRx6BAgBEAQ&amp;url=https://www.deff.dk/fileadmin/user_upload/DEFF/dokumenter/licenser/DEFF_fuldmagt_feb2017_final.pdf&amp;psig=AOvVaw3TiMp0NSM8Qr_z8_yoHBDV&amp;ust=1534756250928667"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6.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7.xml"/><Relationship Id="rId4" Type="http://schemas.openxmlformats.org/officeDocument/2006/relationships/hyperlink" Target="https://www.google.dk/url?sa=i&amp;rct=j&amp;q=&amp;esrc=s&amp;source=images&amp;cd=&amp;cad=rja&amp;uact=8&amp;ved=2ahUKEwjfvrnd4vjcAhWOYVAKHQarAkkQjRx6BAgBEAQ&amp;url=https://www.deff.dk/fileadmin/user_upload/DEFF/dokumenter/licenser/DEFF_fuldmagt_feb2017_final.pdf&amp;psig=AOvVaw3TiMp0NSM8Qr_z8_yoHBDV&amp;ust=1534756250928667" TargetMode="Externa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8.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hyperlink" Target="https://www.google.dk/url?sa=i&amp;rct=j&amp;q=&amp;esrc=s&amp;source=images&amp;cd=&amp;cad=rja&amp;uact=8&amp;ved=2ahUKEwjfvrnd4vjcAhWOYVAKHQarAkkQjRx6BAgBEAQ&amp;url=https://www.deff.dk/fileadmin/user_upload/DEFF/dokumenter/licenser/DEFF_fuldmagt_feb2017_final.pdf&amp;psig=AOvVaw3TiMp0NSM8Qr_z8_yoHBDV&amp;ust=1534756250928667"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9.xml"/><Relationship Id="rId6" Type="http://schemas.openxmlformats.org/officeDocument/2006/relationships/image" Target="../media/image16.png"/><Relationship Id="rId5" Type="http://schemas.openxmlformats.org/officeDocument/2006/relationships/hyperlink" Target="https://www.google.dk/url?sa=i&amp;url=https%3A%2F%2Fwww.sdu.dk%2Fda%2Fom_sdu%2Finstitutter_centre%2Fist_sundhedstjenesteforsk%2Fforskning%2Fsundhedsfremme%2Fforskningsprojekter%2Flivet%2Bmed%2Bdemens&amp;psig=AOvVaw0AkCw0jZzc3cSJMRyFAOJF&amp;ust=1605096369686000&amp;source=images&amp;cd=vfe&amp;ved=0CAIQjRxqFwoTCJCBt4n49-wCFQAAAAAdAAAAABAE" TargetMode="External"/><Relationship Id="rId4"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10.xml"/><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1.xml"/><Relationship Id="rId5" Type="http://schemas.openxmlformats.org/officeDocument/2006/relationships/image" Target="../media/image5.jpg"/><Relationship Id="rId4" Type="http://schemas.openxmlformats.org/officeDocument/2006/relationships/hyperlink" Target="https://www.google.dk/url?sa=i&amp;rct=j&amp;q=&amp;esrc=s&amp;source=images&amp;cd=&amp;cad=rja&amp;uact=8&amp;ved=2ahUKEwjfvrnd4vjcAhWOYVAKHQarAkkQjRx6BAgBEAQ&amp;url=https://www.deff.dk/fileadmin/user_upload/DEFF/dokumenter/licenser/DEFF_fuldmagt_feb2017_final.pdf&amp;psig=AOvVaw3TiMp0NSM8Qr_z8_yoHBDV&amp;ust=1534756250928667" TargetMode="Externa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11.xml"/><Relationship Id="rId4"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24.xml.rels><?xml version="1.0" encoding="UTF-8" standalone="yes"?>
<Relationships xmlns="http://schemas.openxmlformats.org/package/2006/relationships"><Relationship Id="rId8" Type="http://schemas.openxmlformats.org/officeDocument/2006/relationships/hyperlink" Target="https://www.google.com/url?sa=i&amp;url=https%3A%2F%2Fwww.123rf.com%2Fphoto_21918650_vector-syringe-icon.html&amp;psig=AOvVaw0kIiwwcbCQsJ6Tq3vf_cNl&amp;ust=1599721615765000&amp;source=images&amp;cd=vfe&amp;ved=0CAIQjRxqFwoTCNDB-MbB2-sCFQAAAAAdAAAAABAK" TargetMode="External"/><Relationship Id="rId13" Type="http://schemas.openxmlformats.org/officeDocument/2006/relationships/image" Target="../media/image23.png"/><Relationship Id="rId3" Type="http://schemas.openxmlformats.org/officeDocument/2006/relationships/notesSlide" Target="../notesSlides/notesSlide13.xml"/><Relationship Id="rId7" Type="http://schemas.openxmlformats.org/officeDocument/2006/relationships/image" Target="../media/image20.jpeg"/><Relationship Id="rId12" Type="http://schemas.openxmlformats.org/officeDocument/2006/relationships/hyperlink" Target="https://www.google.com/url?sa=i&amp;url=https%3A%2F%2Fwww.vecteezy.com%2Fvector-art%2F571059-newspaper-icon&amp;psig=AOvVaw0x8gA_D_d5h1E-b97_ft1d&amp;ust=1599721402247000&amp;source=images&amp;cd=vfe&amp;ved=0CAIQjRxqFwoTCJDUleHA2-sCFQAAAAAdAAAAABAK" TargetMode="External"/><Relationship Id="rId2" Type="http://schemas.openxmlformats.org/officeDocument/2006/relationships/slideLayout" Target="../slideLayouts/slideLayout12.xml"/><Relationship Id="rId1" Type="http://schemas.openxmlformats.org/officeDocument/2006/relationships/tags" Target="../tags/tag13.xml"/><Relationship Id="rId6" Type="http://schemas.openxmlformats.org/officeDocument/2006/relationships/hyperlink" Target="https://www.google.com/url?sa=i&amp;url=https%3A%2F%2Fwww.storyblocks.com%2Fimages%2Fstock%2Fvector-birds-rp8sgnnx_bj6gml0lu&amp;psig=AOvVaw2oKOcbVvVmT6Umo-xSVsyN&amp;ust=1599721581823000&amp;source=images&amp;cd=vfe&amp;ved=0CAIQjRxqFwoTCKis7rbB2-sCFQAAAAAdAAAAABAE" TargetMode="External"/><Relationship Id="rId11" Type="http://schemas.openxmlformats.org/officeDocument/2006/relationships/image" Target="../media/image22.png"/><Relationship Id="rId5" Type="http://schemas.openxmlformats.org/officeDocument/2006/relationships/hyperlink" Target="https://www.sst.dk/~/media/18DDC88AE81F46C7815E28218443B311.ashx" TargetMode="External"/><Relationship Id="rId15" Type="http://schemas.openxmlformats.org/officeDocument/2006/relationships/image" Target="../media/image24.jpeg"/><Relationship Id="rId10" Type="http://schemas.openxmlformats.org/officeDocument/2006/relationships/hyperlink" Target="https://www.google.com/url?sa=i&amp;url=https%3A%2F%2Ffreesvg.org%2Fcomputer-smartphone-and-tablet-vector-icons&amp;psig=AOvVaw1666THMyY_xB3HuT6hLkR5&amp;ust=1599721515967000&amp;source=images&amp;cd=vfe&amp;ved=0CAIQjRxqFwoTCMin2pfB2-sCFQAAAAAdAAAAABAE" TargetMode="External"/><Relationship Id="rId4" Type="http://schemas.openxmlformats.org/officeDocument/2006/relationships/hyperlink" Target="https://www.schooljournalism.org/news-literacy-overview/" TargetMode="External"/><Relationship Id="rId9" Type="http://schemas.openxmlformats.org/officeDocument/2006/relationships/image" Target="../media/image21.jpeg"/><Relationship Id="rId14" Type="http://schemas.openxmlformats.org/officeDocument/2006/relationships/hyperlink" Target="https://www.google.com/url?sa=i&amp;url=https%3A%2F%2Fwww.colourbox.dk%2Fvektor%2Fvector-kemiske-reagensglas-ikon-vektor-2363150&amp;psig=AOvVaw1f-golJSq80qTMhiNi1R4t&amp;ust=1599721463728000&amp;source=images&amp;cd=vfe&amp;ved=0CAIQjRxqFwoTCMCRzP7A2-sCFQAAAAAdAAAAABAE"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www.tandfonline.com/toc/rsed20/current" TargetMode="External"/><Relationship Id="rId3" Type="http://schemas.openxmlformats.org/officeDocument/2006/relationships/notesSlide" Target="../notesSlides/notesSlide14.xml"/><Relationship Id="rId7" Type="http://schemas.openxmlformats.org/officeDocument/2006/relationships/hyperlink" Target="https://doi.org/10.3390/su10103610" TargetMode="External"/><Relationship Id="rId2" Type="http://schemas.openxmlformats.org/officeDocument/2006/relationships/slideLayout" Target="../slideLayouts/slideLayout12.xml"/><Relationship Id="rId1" Type="http://schemas.openxmlformats.org/officeDocument/2006/relationships/tags" Target="../tags/tag14.xml"/><Relationship Id="rId6" Type="http://schemas.openxmlformats.org/officeDocument/2006/relationships/hyperlink" Target="https://doi.org/10.1016/j.biocon.2016.05.024" TargetMode="External"/><Relationship Id="rId5" Type="http://schemas.openxmlformats.org/officeDocument/2006/relationships/hyperlink" Target="https://www.sciencedirect.com/science/journal/00063207/208/supp/C" TargetMode="External"/><Relationship Id="rId10" Type="http://schemas.openxmlformats.org/officeDocument/2006/relationships/hyperlink" Target="http://doi.org/10.1629/uksg.501" TargetMode="External"/><Relationship Id="rId4" Type="http://schemas.openxmlformats.org/officeDocument/2006/relationships/hyperlink" Target="https://www.sciencedirect.com/science/journal/00063207" TargetMode="External"/><Relationship Id="rId9" Type="http://schemas.openxmlformats.org/officeDocument/2006/relationships/hyperlink" Target="https://doi.org/10.1080/21548455.2020.1769877" TargetMode="External"/></Relationships>
</file>

<file path=ppt/slides/_rels/slide26.xml.rels><?xml version="1.0" encoding="UTF-8" standalone="yes"?>
<Relationships xmlns="http://schemas.openxmlformats.org/package/2006/relationships"><Relationship Id="rId2" Type="http://schemas.openxmlformats.org/officeDocument/2006/relationships/hyperlink" Target="mailto:thk@bib.sdu.dk"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3.xml"/><Relationship Id="rId5" Type="http://schemas.openxmlformats.org/officeDocument/2006/relationships/image" Target="../media/image9.jpg"/><Relationship Id="rId4" Type="http://schemas.openxmlformats.org/officeDocument/2006/relationships/hyperlink" Target="https://www.google.dk/url?sa=i&amp;rct=j&amp;q=&amp;esrc=s&amp;source=images&amp;cd=&amp;cad=rja&amp;uact=8&amp;ved=2ahUKEwjfvrnd4vjcAhWOYVAKHQarAkkQjRx6BAgBEAQ&amp;url=https://www.deff.dk/fileadmin/user_upload/DEFF/dokumenter/licenser/DEFF_fuldmagt_feb2017_final.pdf&amp;psig=AOvVaw3TiMp0NSM8Qr_z8_yoHBDV&amp;ust=153475625092866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el 2"/>
          <p:cNvSpPr>
            <a:spLocks noGrp="1"/>
          </p:cNvSpPr>
          <p:nvPr>
            <p:ph type="subTitle" idx="1"/>
          </p:nvPr>
        </p:nvSpPr>
        <p:spPr>
          <a:xfrm>
            <a:off x="914400" y="1257300"/>
            <a:ext cx="11064240" cy="5381625"/>
          </a:xfrm>
        </p:spPr>
        <p:txBody>
          <a:bodyPr>
            <a:normAutofit/>
          </a:bodyPr>
          <a:lstStyle/>
          <a:p>
            <a:pPr algn="l"/>
            <a:endParaRPr lang="da-DK" sz="6000" b="1" dirty="0"/>
          </a:p>
          <a:p>
            <a:pPr algn="l"/>
            <a:r>
              <a:rPr lang="da-DK" sz="4000" b="1" dirty="0"/>
              <a:t>CITIZEN SCIENCE</a:t>
            </a:r>
          </a:p>
          <a:p>
            <a:pPr algn="l"/>
            <a:endParaRPr lang="da-DK" sz="3000" b="1" dirty="0"/>
          </a:p>
          <a:p>
            <a:pPr algn="l"/>
            <a:r>
              <a:rPr lang="da-DK" sz="6000" b="1" dirty="0"/>
              <a:t>MORE THAN NATURAL SCIENCE?</a:t>
            </a:r>
          </a:p>
          <a:p>
            <a:pPr algn="l"/>
            <a:r>
              <a:rPr lang="da-DK" b="1" i="1" dirty="0"/>
              <a:t>A </a:t>
            </a:r>
            <a:r>
              <a:rPr lang="da-DK" b="1" i="1" dirty="0" err="1"/>
              <a:t>few</a:t>
            </a:r>
            <a:r>
              <a:rPr lang="da-DK" b="1" i="1" dirty="0"/>
              <a:t> cases from </a:t>
            </a:r>
            <a:r>
              <a:rPr lang="da-DK" b="1" i="1" dirty="0" err="1"/>
              <a:t>Humanistics</a:t>
            </a:r>
            <a:r>
              <a:rPr lang="da-DK" b="1" i="1" dirty="0"/>
              <a:t>, Social Science and Cross-</a:t>
            </a:r>
            <a:r>
              <a:rPr lang="da-DK" b="1" i="1" dirty="0" err="1"/>
              <a:t>disciplinary</a:t>
            </a:r>
            <a:r>
              <a:rPr lang="da-DK" b="1" i="1" dirty="0"/>
              <a:t> research</a:t>
            </a:r>
          </a:p>
          <a:p>
            <a:pPr algn="l"/>
            <a:endParaRPr lang="en-US" sz="3000" b="1" dirty="0"/>
          </a:p>
          <a:p>
            <a:pPr algn="l"/>
            <a:endParaRPr lang="en-US" sz="3000" b="1" dirty="0"/>
          </a:p>
          <a:p>
            <a:pPr algn="l"/>
            <a:r>
              <a:rPr lang="en-US" sz="3000" b="1" dirty="0"/>
              <a:t>SSHOC-EOSC 18. November 2020</a:t>
            </a:r>
            <a:endParaRPr lang="da-DK" sz="3000" dirty="0"/>
          </a:p>
          <a:p>
            <a:pPr algn="r"/>
            <a:endParaRPr lang="da-DK" sz="2600" dirty="0"/>
          </a:p>
          <a:p>
            <a:pPr algn="r"/>
            <a:endParaRPr lang="da-DK" sz="2600" dirty="0"/>
          </a:p>
        </p:txBody>
      </p:sp>
      <p:pic>
        <p:nvPicPr>
          <p:cNvPr id="4" name="Bille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83899" y="459588"/>
            <a:ext cx="1080000" cy="1645131"/>
          </a:xfrm>
          <a:prstGeom prst="rect">
            <a:avLst/>
          </a:prstGeom>
        </p:spPr>
      </p:pic>
      <p:pic>
        <p:nvPicPr>
          <p:cNvPr id="5" name="Billede 4">
            <a:extLst>
              <a:ext uri="{FF2B5EF4-FFF2-40B4-BE49-F238E27FC236}">
                <a16:creationId xmlns:a16="http://schemas.microsoft.com/office/drawing/2014/main" id="{1759AFAF-A6F0-482D-B62B-2228804C06E4}"/>
              </a:ext>
            </a:extLst>
          </p:cNvPr>
          <p:cNvPicPr>
            <a:picLocks noChangeAspect="1"/>
          </p:cNvPicPr>
          <p:nvPr/>
        </p:nvPicPr>
        <p:blipFill>
          <a:blip r:embed="rId3"/>
          <a:stretch>
            <a:fillRect/>
          </a:stretch>
        </p:blipFill>
        <p:spPr>
          <a:xfrm>
            <a:off x="914400" y="459588"/>
            <a:ext cx="2424866" cy="648000"/>
          </a:xfrm>
          <a:prstGeom prst="rect">
            <a:avLst/>
          </a:prstGeom>
        </p:spPr>
      </p:pic>
    </p:spTree>
    <p:extLst>
      <p:ext uri="{BB962C8B-B14F-4D97-AF65-F5344CB8AC3E}">
        <p14:creationId xmlns:p14="http://schemas.microsoft.com/office/powerpoint/2010/main" val="392492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tekst 2"/>
          <p:cNvSpPr>
            <a:spLocks noGrp="1"/>
          </p:cNvSpPr>
          <p:nvPr>
            <p:ph type="body" sz="quarter" idx="14"/>
          </p:nvPr>
        </p:nvSpPr>
        <p:spPr/>
        <p:txBody>
          <a:bodyPr/>
          <a:lstStyle/>
          <a:p>
            <a:endParaRPr lang="da-DK"/>
          </a:p>
        </p:txBody>
      </p:sp>
      <p:sp>
        <p:nvSpPr>
          <p:cNvPr id="4" name="Titel 3"/>
          <p:cNvSpPr>
            <a:spLocks noGrp="1"/>
          </p:cNvSpPr>
          <p:nvPr>
            <p:ph type="ctrTitle"/>
          </p:nvPr>
        </p:nvSpPr>
        <p:spPr/>
        <p:txBody>
          <a:bodyPr/>
          <a:lstStyle/>
          <a:p>
            <a:br>
              <a:rPr lang="da-DK" b="0" dirty="0"/>
            </a:br>
            <a:endParaRPr lang="da-DK" dirty="0"/>
          </a:p>
        </p:txBody>
      </p:sp>
      <p:sp>
        <p:nvSpPr>
          <p:cNvPr id="5" name="USR_Name"/>
          <p:cNvSpPr>
            <a:spLocks noGrp="1"/>
          </p:cNvSpPr>
          <p:nvPr>
            <p:ph type="subTitle" idx="1"/>
          </p:nvPr>
        </p:nvSpPr>
        <p:spPr/>
        <p:txBody>
          <a:bodyPr/>
          <a:lstStyle/>
          <a:p>
            <a:endParaRPr lang="da-DK"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410400" y="0"/>
            <a:ext cx="3340800" cy="722299"/>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10</a:t>
            </a:fld>
            <a:endParaRPr lang="da-DK" dirty="0"/>
          </a:p>
        </p:txBody>
      </p:sp>
      <p:sp>
        <p:nvSpPr>
          <p:cNvPr id="14" name="AutoShape 6" descr="Billedresultat for danmarks elektroniske fag- og forskningsbibliotek">
            <a:hlinkClick r:id="rId4"/>
            <a:extLst>
              <a:ext uri="{FF2B5EF4-FFF2-40B4-BE49-F238E27FC236}">
                <a16:creationId xmlns:a16="http://schemas.microsoft.com/office/drawing/2014/main" id="{902FE002-E3E9-4EED-A65B-275F560CC5BC}"/>
              </a:ext>
            </a:extLst>
          </p:cNvPr>
          <p:cNvSpPr>
            <a:spLocks noGrp="1" noChangeAspect="1" noChangeArrowheads="1"/>
          </p:cNvSpPr>
          <p:nvPr>
            <p:ph type="pic" sz="quarter" idx="13"/>
          </p:nvPr>
        </p:nvSpPr>
        <p:spPr bwMode="auto">
          <a:xfrm>
            <a:off x="2400" y="0"/>
            <a:ext cx="121896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a-DK" dirty="0"/>
          </a:p>
          <a:p>
            <a:endParaRPr lang="da-DK" dirty="0">
              <a:noFill/>
            </a:endParaRPr>
          </a:p>
          <a:p>
            <a:endParaRPr lang="da-DK" dirty="0"/>
          </a:p>
          <a:p>
            <a:pPr marL="342900" indent="-342900" algn="l">
              <a:buFontTx/>
              <a:buChar char="-"/>
            </a:pPr>
            <a:endParaRPr lang="da-DK" dirty="0"/>
          </a:p>
        </p:txBody>
      </p:sp>
      <p:pic>
        <p:nvPicPr>
          <p:cNvPr id="1026" name="Picture 2" descr="image001">
            <a:extLst>
              <a:ext uri="{FF2B5EF4-FFF2-40B4-BE49-F238E27FC236}">
                <a16:creationId xmlns:a16="http://schemas.microsoft.com/office/drawing/2014/main" id="{22FCCCD2-DCF9-4D25-9F5B-87AFD8E597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420" y="-31000"/>
            <a:ext cx="10577627" cy="695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769404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tekst 2"/>
          <p:cNvSpPr>
            <a:spLocks noGrp="1"/>
          </p:cNvSpPr>
          <p:nvPr>
            <p:ph type="body" sz="quarter" idx="14"/>
          </p:nvPr>
        </p:nvSpPr>
        <p:spPr/>
        <p:txBody>
          <a:bodyPr/>
          <a:lstStyle/>
          <a:p>
            <a:endParaRPr lang="da-DK"/>
          </a:p>
        </p:txBody>
      </p:sp>
      <p:sp>
        <p:nvSpPr>
          <p:cNvPr id="4" name="Titel 3"/>
          <p:cNvSpPr>
            <a:spLocks noGrp="1"/>
          </p:cNvSpPr>
          <p:nvPr>
            <p:ph type="ctrTitle"/>
          </p:nvPr>
        </p:nvSpPr>
        <p:spPr/>
        <p:txBody>
          <a:bodyPr/>
          <a:lstStyle/>
          <a:p>
            <a:br>
              <a:rPr lang="da-DK" b="0" dirty="0"/>
            </a:br>
            <a:endParaRPr lang="da-DK" dirty="0"/>
          </a:p>
        </p:txBody>
      </p:sp>
      <p:sp>
        <p:nvSpPr>
          <p:cNvPr id="5" name="USR_Name"/>
          <p:cNvSpPr>
            <a:spLocks noGrp="1"/>
          </p:cNvSpPr>
          <p:nvPr>
            <p:ph type="subTitle" idx="1"/>
          </p:nvPr>
        </p:nvSpPr>
        <p:spPr/>
        <p:txBody>
          <a:bodyPr/>
          <a:lstStyle/>
          <a:p>
            <a:endParaRPr lang="da-DK"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410400" y="0"/>
            <a:ext cx="3340800" cy="722299"/>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11</a:t>
            </a:fld>
            <a:endParaRPr lang="da-DK" dirty="0"/>
          </a:p>
        </p:txBody>
      </p:sp>
      <p:sp>
        <p:nvSpPr>
          <p:cNvPr id="14" name="AutoShape 6" descr="Billedresultat for danmarks elektroniske fag- og forskningsbibliotek">
            <a:hlinkClick r:id="rId4"/>
            <a:extLst>
              <a:ext uri="{FF2B5EF4-FFF2-40B4-BE49-F238E27FC236}">
                <a16:creationId xmlns:a16="http://schemas.microsoft.com/office/drawing/2014/main" id="{902FE002-E3E9-4EED-A65B-275F560CC5BC}"/>
              </a:ext>
            </a:extLst>
          </p:cNvPr>
          <p:cNvSpPr>
            <a:spLocks noGrp="1" noChangeAspect="1" noChangeArrowheads="1"/>
          </p:cNvSpPr>
          <p:nvPr>
            <p:ph type="pic" sz="quarter" idx="13"/>
          </p:nvPr>
        </p:nvSpPr>
        <p:spPr bwMode="auto">
          <a:xfrm>
            <a:off x="2400" y="0"/>
            <a:ext cx="121896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a-DK" dirty="0"/>
          </a:p>
          <a:p>
            <a:endParaRPr lang="da-DK" dirty="0">
              <a:noFill/>
            </a:endParaRPr>
          </a:p>
          <a:p>
            <a:endParaRPr lang="da-DK" dirty="0"/>
          </a:p>
          <a:p>
            <a:pPr marL="342900" indent="-342900" algn="l">
              <a:buFontTx/>
              <a:buChar char="-"/>
            </a:pPr>
            <a:endParaRPr lang="da-DK" dirty="0"/>
          </a:p>
        </p:txBody>
      </p:sp>
      <p:pic>
        <p:nvPicPr>
          <p:cNvPr id="9" name="Billede 8">
            <a:extLst>
              <a:ext uri="{FF2B5EF4-FFF2-40B4-BE49-F238E27FC236}">
                <a16:creationId xmlns:a16="http://schemas.microsoft.com/office/drawing/2014/main" id="{14E73EDA-0E5F-40FD-A2EA-577010BC2FF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400" y="0"/>
            <a:ext cx="12240000" cy="9180000"/>
          </a:xfrm>
          <a:prstGeom prst="rect">
            <a:avLst/>
          </a:prstGeom>
        </p:spPr>
      </p:pic>
    </p:spTree>
    <p:custDataLst>
      <p:tags r:id="rId1"/>
    </p:custDataLst>
    <p:extLst>
      <p:ext uri="{BB962C8B-B14F-4D97-AF65-F5344CB8AC3E}">
        <p14:creationId xmlns:p14="http://schemas.microsoft.com/office/powerpoint/2010/main" val="3061990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a:xfrm>
            <a:off x="1804927" y="1314000"/>
            <a:ext cx="8376056" cy="5259442"/>
          </a:xfrm>
        </p:spPr>
        <p:txBody>
          <a:bodyPr/>
          <a:lstStyle/>
          <a:p>
            <a:br>
              <a:rPr lang="da-DK" sz="2800" dirty="0"/>
            </a:br>
            <a:br>
              <a:rPr lang="da-DK" dirty="0"/>
            </a:br>
            <a:endParaRPr lang="da-DK" dirty="0"/>
          </a:p>
        </p:txBody>
      </p:sp>
      <p:sp>
        <p:nvSpPr>
          <p:cNvPr id="10" name="USR_Name"/>
          <p:cNvSpPr>
            <a:spLocks noGrp="1"/>
          </p:cNvSpPr>
          <p:nvPr>
            <p:ph type="subTitle" idx="1"/>
          </p:nvPr>
        </p:nvSpPr>
        <p:spPr>
          <a:xfrm>
            <a:off x="1829100" y="6127087"/>
            <a:ext cx="3066173" cy="255821"/>
          </a:xfrm>
        </p:spPr>
        <p:txBody>
          <a:bodyPr/>
          <a:lstStyle/>
          <a:p>
            <a:r>
              <a:rPr lang="da-DK" dirty="0"/>
              <a:t>Thomas Kaarsted, </a:t>
            </a:r>
            <a:r>
              <a:rPr lang="da-DK" dirty="0" err="1"/>
              <a:t>Deputy</a:t>
            </a:r>
            <a:r>
              <a:rPr lang="da-DK" dirty="0"/>
              <a:t> Library </a:t>
            </a:r>
            <a:r>
              <a:rPr lang="da-DK" dirty="0" err="1"/>
              <a:t>Director</a:t>
            </a:r>
            <a:endParaRPr lang="da-DK"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8755796" y="3488860"/>
            <a:ext cx="2505600" cy="346703"/>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12</a:t>
            </a:fld>
            <a:endParaRPr lang="da-DK" dirty="0"/>
          </a:p>
        </p:txBody>
      </p:sp>
      <p:pic>
        <p:nvPicPr>
          <p:cNvPr id="12" name="Pladsholder til billede 11">
            <a:extLst>
              <a:ext uri="{FF2B5EF4-FFF2-40B4-BE49-F238E27FC236}">
                <a16:creationId xmlns:a16="http://schemas.microsoft.com/office/drawing/2014/main" id="{05B2BAF3-AAFC-4854-A416-AB376492D7BA}"/>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9" r="9"/>
          <a:stretch>
            <a:fillRect/>
          </a:stretch>
        </p:blipFill>
        <p:spPr>
          <a:xfrm>
            <a:off x="-33398" y="0"/>
            <a:ext cx="10387073" cy="6858000"/>
          </a:xfrm>
        </p:spPr>
      </p:pic>
    </p:spTree>
    <p:custDataLst>
      <p:tags r:id="rId1"/>
    </p:custDataLst>
    <p:extLst>
      <p:ext uri="{BB962C8B-B14F-4D97-AF65-F5344CB8AC3E}">
        <p14:creationId xmlns:p14="http://schemas.microsoft.com/office/powerpoint/2010/main" val="3505487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tekst 2"/>
          <p:cNvSpPr>
            <a:spLocks noGrp="1"/>
          </p:cNvSpPr>
          <p:nvPr>
            <p:ph type="body" sz="quarter" idx="14"/>
          </p:nvPr>
        </p:nvSpPr>
        <p:spPr/>
        <p:txBody>
          <a:bodyPr/>
          <a:lstStyle/>
          <a:p>
            <a:endParaRPr lang="da-DK" dirty="0"/>
          </a:p>
        </p:txBody>
      </p:sp>
      <p:sp>
        <p:nvSpPr>
          <p:cNvPr id="4" name="Titel 3"/>
          <p:cNvSpPr>
            <a:spLocks noGrp="1"/>
          </p:cNvSpPr>
          <p:nvPr>
            <p:ph type="ctrTitle"/>
          </p:nvPr>
        </p:nvSpPr>
        <p:spPr/>
        <p:txBody>
          <a:bodyPr/>
          <a:lstStyle/>
          <a:p>
            <a:br>
              <a:rPr lang="da-DK" b="0" dirty="0"/>
            </a:br>
            <a:endParaRPr lang="da-DK" dirty="0"/>
          </a:p>
        </p:txBody>
      </p:sp>
      <p:sp>
        <p:nvSpPr>
          <p:cNvPr id="5" name="USR_Name"/>
          <p:cNvSpPr>
            <a:spLocks noGrp="1"/>
          </p:cNvSpPr>
          <p:nvPr>
            <p:ph type="subTitle" idx="1"/>
          </p:nvPr>
        </p:nvSpPr>
        <p:spPr>
          <a:xfrm>
            <a:off x="411767" y="1762125"/>
            <a:ext cx="11132533" cy="4628011"/>
          </a:xfrm>
        </p:spPr>
        <p:txBody>
          <a:bodyPr>
            <a:normAutofit fontScale="77500" lnSpcReduction="20000"/>
          </a:bodyPr>
          <a:lstStyle/>
          <a:p>
            <a:endParaRPr lang="da-DK" sz="12000" b="0" dirty="0"/>
          </a:p>
          <a:p>
            <a:r>
              <a:rPr lang="da-DK" sz="12400" dirty="0"/>
              <a:t>A FEW CASES…</a:t>
            </a:r>
          </a:p>
          <a:p>
            <a:r>
              <a:rPr lang="da-DK" sz="8000" i="1" dirty="0" err="1"/>
              <a:t>Humanistics</a:t>
            </a:r>
            <a:r>
              <a:rPr lang="da-DK" sz="8000" i="1" dirty="0"/>
              <a:t>, Social Science </a:t>
            </a:r>
          </a:p>
          <a:p>
            <a:r>
              <a:rPr lang="da-DK" sz="8000" i="1" dirty="0"/>
              <a:t>and Cross-</a:t>
            </a:r>
            <a:r>
              <a:rPr lang="da-DK" sz="8000" i="1" dirty="0" err="1"/>
              <a:t>disciplinary</a:t>
            </a:r>
            <a:r>
              <a:rPr lang="da-DK" sz="8000" i="1" dirty="0"/>
              <a:t> research</a:t>
            </a:r>
            <a:endParaRPr lang="da-DK" sz="8000" dirty="0"/>
          </a:p>
          <a:p>
            <a:endParaRPr lang="da-DK" sz="8000"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410400" y="0"/>
            <a:ext cx="3340800" cy="722299"/>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13</a:t>
            </a:fld>
            <a:endParaRPr lang="da-DK" dirty="0"/>
          </a:p>
        </p:txBody>
      </p:sp>
      <p:sp>
        <p:nvSpPr>
          <p:cNvPr id="14" name="AutoShape 6" descr="Billedresultat for danmarks elektroniske fag- og forskningsbibliotek">
            <a:hlinkClick r:id="rId4"/>
            <a:extLst>
              <a:ext uri="{FF2B5EF4-FFF2-40B4-BE49-F238E27FC236}">
                <a16:creationId xmlns:a16="http://schemas.microsoft.com/office/drawing/2014/main" id="{902FE002-E3E9-4EED-A65B-275F560CC5BC}"/>
              </a:ext>
            </a:extLst>
          </p:cNvPr>
          <p:cNvSpPr>
            <a:spLocks noGrp="1" noChangeAspect="1" noChangeArrowheads="1"/>
          </p:cNvSpPr>
          <p:nvPr>
            <p:ph type="pic" sz="quarter" idx="13"/>
          </p:nvPr>
        </p:nvSpPr>
        <p:spPr bwMode="auto">
          <a:xfrm>
            <a:off x="2400" y="0"/>
            <a:ext cx="121896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a-DK" dirty="0"/>
          </a:p>
          <a:p>
            <a:endParaRPr lang="da-DK" dirty="0">
              <a:noFill/>
            </a:endParaRPr>
          </a:p>
          <a:p>
            <a:endParaRPr lang="da-DK" dirty="0"/>
          </a:p>
          <a:p>
            <a:pPr algn="l"/>
            <a:endParaRPr lang="da-DK" dirty="0"/>
          </a:p>
        </p:txBody>
      </p:sp>
    </p:spTree>
    <p:custDataLst>
      <p:tags r:id="rId1"/>
    </p:custDataLst>
    <p:extLst>
      <p:ext uri="{BB962C8B-B14F-4D97-AF65-F5344CB8AC3E}">
        <p14:creationId xmlns:p14="http://schemas.microsoft.com/office/powerpoint/2010/main" val="274328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tekst 2"/>
          <p:cNvSpPr>
            <a:spLocks noGrp="1"/>
          </p:cNvSpPr>
          <p:nvPr>
            <p:ph type="body" sz="quarter" idx="14"/>
          </p:nvPr>
        </p:nvSpPr>
        <p:spPr/>
        <p:txBody>
          <a:bodyPr/>
          <a:lstStyle/>
          <a:p>
            <a:endParaRPr lang="da-DK" dirty="0"/>
          </a:p>
        </p:txBody>
      </p:sp>
      <p:sp>
        <p:nvSpPr>
          <p:cNvPr id="4" name="Titel 3"/>
          <p:cNvSpPr>
            <a:spLocks noGrp="1"/>
          </p:cNvSpPr>
          <p:nvPr>
            <p:ph type="ctrTitle"/>
          </p:nvPr>
        </p:nvSpPr>
        <p:spPr/>
        <p:txBody>
          <a:bodyPr/>
          <a:lstStyle/>
          <a:p>
            <a:br>
              <a:rPr lang="da-DK" b="0" dirty="0"/>
            </a:br>
            <a:endParaRPr lang="da-DK" dirty="0"/>
          </a:p>
        </p:txBody>
      </p:sp>
      <p:sp>
        <p:nvSpPr>
          <p:cNvPr id="5" name="USR_Name"/>
          <p:cNvSpPr>
            <a:spLocks noGrp="1"/>
          </p:cNvSpPr>
          <p:nvPr>
            <p:ph type="subTitle" idx="1"/>
          </p:nvPr>
        </p:nvSpPr>
        <p:spPr>
          <a:xfrm>
            <a:off x="411767" y="1762125"/>
            <a:ext cx="11132533" cy="4628011"/>
          </a:xfrm>
        </p:spPr>
        <p:txBody>
          <a:bodyPr>
            <a:normAutofit/>
          </a:bodyPr>
          <a:lstStyle/>
          <a:p>
            <a:endParaRPr lang="da-DK" sz="12000" b="0" dirty="0"/>
          </a:p>
          <a:p>
            <a:endParaRPr lang="da-DK" sz="8000"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410400" y="0"/>
            <a:ext cx="3340800" cy="722299"/>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14</a:t>
            </a:fld>
            <a:endParaRPr lang="da-DK" dirty="0"/>
          </a:p>
        </p:txBody>
      </p:sp>
      <p:sp>
        <p:nvSpPr>
          <p:cNvPr id="14" name="AutoShape 6" descr="Billedresultat for danmarks elektroniske fag- og forskningsbibliotek">
            <a:hlinkClick r:id="rId4"/>
            <a:extLst>
              <a:ext uri="{FF2B5EF4-FFF2-40B4-BE49-F238E27FC236}">
                <a16:creationId xmlns:a16="http://schemas.microsoft.com/office/drawing/2014/main" id="{902FE002-E3E9-4EED-A65B-275F560CC5BC}"/>
              </a:ext>
            </a:extLst>
          </p:cNvPr>
          <p:cNvSpPr>
            <a:spLocks noGrp="1" noChangeAspect="1" noChangeArrowheads="1"/>
          </p:cNvSpPr>
          <p:nvPr>
            <p:ph type="pic" sz="quarter" idx="13"/>
          </p:nvPr>
        </p:nvSpPr>
        <p:spPr bwMode="auto">
          <a:xfrm>
            <a:off x="2400" y="0"/>
            <a:ext cx="121896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a-DK" dirty="0"/>
          </a:p>
          <a:p>
            <a:endParaRPr lang="da-DK" dirty="0">
              <a:noFill/>
            </a:endParaRPr>
          </a:p>
          <a:p>
            <a:endParaRPr lang="da-DK" dirty="0"/>
          </a:p>
          <a:p>
            <a:pPr algn="l"/>
            <a:endParaRPr lang="da-DK" dirty="0"/>
          </a:p>
        </p:txBody>
      </p:sp>
      <p:pic>
        <p:nvPicPr>
          <p:cNvPr id="9" name="Billede 8" descr="Et billede, der indeholder tekst&#10;&#10;Automatisk genereret beskrivelse">
            <a:extLst>
              <a:ext uri="{FF2B5EF4-FFF2-40B4-BE49-F238E27FC236}">
                <a16:creationId xmlns:a16="http://schemas.microsoft.com/office/drawing/2014/main" id="{749C3BFE-EC28-4A00-9664-2BA54071B90A}"/>
              </a:ext>
            </a:extLst>
          </p:cNvPr>
          <p:cNvPicPr>
            <a:picLocks noChangeAspect="1"/>
          </p:cNvPicPr>
          <p:nvPr/>
        </p:nvPicPr>
        <p:blipFill>
          <a:blip r:embed="rId5"/>
          <a:stretch>
            <a:fillRect/>
          </a:stretch>
        </p:blipFill>
        <p:spPr>
          <a:xfrm>
            <a:off x="0" y="-120775"/>
            <a:ext cx="12222000" cy="6984000"/>
          </a:xfrm>
          <a:prstGeom prst="rect">
            <a:avLst/>
          </a:prstGeom>
        </p:spPr>
      </p:pic>
      <p:pic>
        <p:nvPicPr>
          <p:cNvPr id="11" name="Billede 10" descr="Et billede, der indeholder tekst&#10;&#10;Automatisk genereret beskrivelse">
            <a:extLst>
              <a:ext uri="{FF2B5EF4-FFF2-40B4-BE49-F238E27FC236}">
                <a16:creationId xmlns:a16="http://schemas.microsoft.com/office/drawing/2014/main" id="{A3E518D7-7944-46AC-9FED-972DBB8518E0}"/>
              </a:ext>
            </a:extLst>
          </p:cNvPr>
          <p:cNvPicPr>
            <a:picLocks noChangeAspect="1"/>
          </p:cNvPicPr>
          <p:nvPr/>
        </p:nvPicPr>
        <p:blipFill>
          <a:blip r:embed="rId6"/>
          <a:stretch>
            <a:fillRect/>
          </a:stretch>
        </p:blipFill>
        <p:spPr>
          <a:xfrm>
            <a:off x="189539" y="692063"/>
            <a:ext cx="4475213" cy="1692000"/>
          </a:xfrm>
          <a:prstGeom prst="rect">
            <a:avLst/>
          </a:prstGeom>
        </p:spPr>
      </p:pic>
    </p:spTree>
    <p:custDataLst>
      <p:tags r:id="rId1"/>
    </p:custDataLst>
    <p:extLst>
      <p:ext uri="{BB962C8B-B14F-4D97-AF65-F5344CB8AC3E}">
        <p14:creationId xmlns:p14="http://schemas.microsoft.com/office/powerpoint/2010/main" val="392120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billede 1">
            <a:extLst>
              <a:ext uri="{FF2B5EF4-FFF2-40B4-BE49-F238E27FC236}">
                <a16:creationId xmlns:a16="http://schemas.microsoft.com/office/drawing/2014/main" id="{814B9A86-D5FA-804E-9958-7FD098FCD64C}"/>
              </a:ext>
            </a:extLst>
          </p:cNvPr>
          <p:cNvSpPr>
            <a:spLocks noGrp="1"/>
          </p:cNvSpPr>
          <p:nvPr>
            <p:ph type="pic" sz="quarter" idx="13"/>
          </p:nvPr>
        </p:nvSpPr>
        <p:spPr/>
      </p:sp>
      <p:sp>
        <p:nvSpPr>
          <p:cNvPr id="3" name="Titel 2">
            <a:extLst>
              <a:ext uri="{FF2B5EF4-FFF2-40B4-BE49-F238E27FC236}">
                <a16:creationId xmlns:a16="http://schemas.microsoft.com/office/drawing/2014/main" id="{197FC82D-44F5-8944-A794-AE235D95FBBD}"/>
              </a:ext>
            </a:extLst>
          </p:cNvPr>
          <p:cNvSpPr>
            <a:spLocks noGrp="1"/>
          </p:cNvSpPr>
          <p:nvPr>
            <p:ph type="ctrTitle"/>
          </p:nvPr>
        </p:nvSpPr>
        <p:spPr>
          <a:xfrm>
            <a:off x="374570" y="723899"/>
            <a:ext cx="10253846" cy="5800725"/>
          </a:xfrm>
        </p:spPr>
        <p:txBody>
          <a:bodyPr>
            <a:normAutofit fontScale="90000"/>
          </a:bodyPr>
          <a:lstStyle/>
          <a:p>
            <a:r>
              <a:rPr lang="da-DK" b="1" dirty="0"/>
              <a:t>NARATIVE MEDICINE</a:t>
            </a:r>
            <a:br>
              <a:rPr lang="da-DK" b="1" dirty="0"/>
            </a:br>
            <a:br>
              <a:rPr lang="da-DK" dirty="0"/>
            </a:br>
            <a:r>
              <a:rPr lang="da-DK" sz="3600" dirty="0"/>
              <a:t>LITERATURE &amp; HEALTH SCIENCE</a:t>
            </a:r>
            <a:br>
              <a:rPr lang="da-DK" dirty="0"/>
            </a:br>
            <a:r>
              <a:rPr lang="da-DK" sz="3200" dirty="0"/>
              <a:t>LITERATURE AS A TOOL FOR REFLECTION AND DIALOGUE</a:t>
            </a:r>
            <a:br>
              <a:rPr lang="da-DK" sz="3200" dirty="0"/>
            </a:br>
            <a:r>
              <a:rPr lang="da-DK" sz="3200" dirty="0"/>
              <a:t>TWO TARGET GROUPS:</a:t>
            </a:r>
            <a:br>
              <a:rPr lang="da-DK" sz="3200" dirty="0"/>
            </a:br>
            <a:r>
              <a:rPr lang="da-DK" sz="3200" dirty="0"/>
              <a:t>CITIZENS &amp; HEALTH CARE PROFESSIONALS</a:t>
            </a:r>
            <a:br>
              <a:rPr lang="da-DK" sz="3200" dirty="0"/>
            </a:br>
            <a:r>
              <a:rPr lang="da-DK" sz="3200" dirty="0"/>
              <a:t>FOUR AUTHORS</a:t>
            </a:r>
            <a:br>
              <a:rPr lang="da-DK" sz="3200" dirty="0"/>
            </a:br>
            <a:r>
              <a:rPr lang="da-DK" sz="3200" dirty="0"/>
              <a:t>A MEDIAPARTNER</a:t>
            </a:r>
            <a:br>
              <a:rPr lang="da-DK" sz="3200" dirty="0"/>
            </a:br>
            <a:r>
              <a:rPr lang="da-DK" sz="3200" dirty="0"/>
              <a:t>A COMMUNITY BLOG</a:t>
            </a:r>
            <a:br>
              <a:rPr lang="da-DK" sz="3200" dirty="0"/>
            </a:br>
            <a:r>
              <a:rPr lang="da-DK" sz="3200" dirty="0"/>
              <a:t>DISSEMINATION OF SCIENTIFIC INFORMATION TO THE PUBLIC</a:t>
            </a:r>
            <a:br>
              <a:rPr lang="da-DK" sz="3200" dirty="0"/>
            </a:br>
            <a:r>
              <a:rPr lang="da-DK" sz="3200" dirty="0"/>
              <a:t>NEW REFLECTIONS, NEW INSIGHTS, NEXT STEPS</a:t>
            </a:r>
            <a:br>
              <a:rPr lang="da-DK" sz="3200" dirty="0"/>
            </a:br>
            <a:br>
              <a:rPr lang="da-DK" sz="3200" dirty="0"/>
            </a:br>
            <a:endParaRPr lang="da-DK" sz="3100" dirty="0"/>
          </a:p>
        </p:txBody>
      </p:sp>
      <p:sp>
        <p:nvSpPr>
          <p:cNvPr id="4" name="Undertitel 3">
            <a:extLst>
              <a:ext uri="{FF2B5EF4-FFF2-40B4-BE49-F238E27FC236}">
                <a16:creationId xmlns:a16="http://schemas.microsoft.com/office/drawing/2014/main" id="{9D360362-786A-0349-A7E3-CBFFBE526907}"/>
              </a:ext>
            </a:extLst>
          </p:cNvPr>
          <p:cNvSpPr>
            <a:spLocks noGrp="1"/>
          </p:cNvSpPr>
          <p:nvPr>
            <p:ph type="subTitle" idx="1"/>
          </p:nvPr>
        </p:nvSpPr>
        <p:spPr/>
        <p:txBody>
          <a:bodyPr/>
          <a:lstStyle/>
          <a:p>
            <a:endParaRPr lang="da-DK"/>
          </a:p>
        </p:txBody>
      </p:sp>
    </p:spTree>
    <p:extLst>
      <p:ext uri="{BB962C8B-B14F-4D97-AF65-F5344CB8AC3E}">
        <p14:creationId xmlns:p14="http://schemas.microsoft.com/office/powerpoint/2010/main" val="438112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a:xfrm>
            <a:off x="1804927" y="1314000"/>
            <a:ext cx="8376056" cy="5259442"/>
          </a:xfrm>
        </p:spPr>
        <p:txBody>
          <a:bodyPr/>
          <a:lstStyle/>
          <a:p>
            <a:br>
              <a:rPr lang="da-DK" sz="2800" dirty="0"/>
            </a:br>
            <a:br>
              <a:rPr lang="da-DK" dirty="0"/>
            </a:br>
            <a:endParaRPr lang="da-DK" dirty="0"/>
          </a:p>
        </p:txBody>
      </p:sp>
      <p:sp>
        <p:nvSpPr>
          <p:cNvPr id="10" name="USR_Name"/>
          <p:cNvSpPr>
            <a:spLocks noGrp="1"/>
          </p:cNvSpPr>
          <p:nvPr>
            <p:ph type="subTitle" idx="1"/>
          </p:nvPr>
        </p:nvSpPr>
        <p:spPr>
          <a:xfrm>
            <a:off x="1832825" y="5800725"/>
            <a:ext cx="7511199" cy="942975"/>
          </a:xfrm>
        </p:spPr>
        <p:txBody>
          <a:bodyPr>
            <a:noAutofit/>
          </a:bodyPr>
          <a:lstStyle/>
          <a:p>
            <a:endParaRPr lang="da-DK" sz="1800" dirty="0"/>
          </a:p>
        </p:txBody>
      </p:sp>
      <p:sp>
        <p:nvSpPr>
          <p:cNvPr id="6" name="Date_DateCustomA"/>
          <p:cNvSpPr>
            <a:spLocks noGrp="1"/>
          </p:cNvSpPr>
          <p:nvPr>
            <p:ph type="dt" sz="half" idx="10"/>
          </p:nvPr>
        </p:nvSpPr>
        <p:spPr/>
        <p:txBody>
          <a:bodyPr/>
          <a:lstStyle/>
          <a:p>
            <a:r>
              <a:rPr lang="da-DK" dirty="0"/>
              <a:t>26. januar 2019</a:t>
            </a:r>
          </a:p>
        </p:txBody>
      </p:sp>
      <p:sp>
        <p:nvSpPr>
          <p:cNvPr id="7" name="OFF_institute"/>
          <p:cNvSpPr>
            <a:spLocks noGrp="1"/>
          </p:cNvSpPr>
          <p:nvPr>
            <p:ph type="ftr" sz="quarter" idx="11"/>
          </p:nvPr>
        </p:nvSpPr>
        <p:spPr>
          <a:xfrm>
            <a:off x="8755796" y="3488860"/>
            <a:ext cx="2505600" cy="346703"/>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16</a:t>
            </a:fld>
            <a:endParaRPr lang="da-DK" dirty="0"/>
          </a:p>
        </p:txBody>
      </p:sp>
      <p:pic>
        <p:nvPicPr>
          <p:cNvPr id="15" name="Pladsholder til billede 14" descr="Et billede, der indeholder pensel, brun, fugl, vand&#10;&#10;Automatisk genereret beskrivelse">
            <a:extLst>
              <a:ext uri="{FF2B5EF4-FFF2-40B4-BE49-F238E27FC236}">
                <a16:creationId xmlns:a16="http://schemas.microsoft.com/office/drawing/2014/main" id="{19931EF1-FA1F-42CF-A660-1B19F8D5BF1B}"/>
              </a:ext>
            </a:extLst>
          </p:cNvPr>
          <p:cNvPicPr>
            <a:picLocks noGrp="1" noChangeAspect="1"/>
          </p:cNvPicPr>
          <p:nvPr>
            <p:ph type="pic" sz="quarter" idx="13"/>
          </p:nvPr>
        </p:nvPicPr>
        <p:blipFill>
          <a:blip r:embed="rId4"/>
          <a:srcRect l="15764" r="15764"/>
          <a:stretch>
            <a:fillRect/>
          </a:stretch>
        </p:blipFill>
        <p:spPr>
          <a:xfrm>
            <a:off x="3068532" y="-81000"/>
            <a:ext cx="8795385" cy="6858000"/>
          </a:xfrm>
        </p:spPr>
      </p:pic>
      <p:pic>
        <p:nvPicPr>
          <p:cNvPr id="13" name="Billede 12" descr="Livet med demens">
            <a:hlinkClick r:id="rId5" tgtFrame="&quot;_blank&quot;"/>
            <a:extLst>
              <a:ext uri="{FF2B5EF4-FFF2-40B4-BE49-F238E27FC236}">
                <a16:creationId xmlns:a16="http://schemas.microsoft.com/office/drawing/2014/main" id="{E073AAAB-3E15-42F5-9239-5600EA26EE6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4847" y="5382000"/>
            <a:ext cx="5373577" cy="1476000"/>
          </a:xfrm>
          <a:prstGeom prst="rect">
            <a:avLst/>
          </a:prstGeom>
          <a:noFill/>
          <a:ln>
            <a:noFill/>
          </a:ln>
        </p:spPr>
      </p:pic>
    </p:spTree>
    <p:custDataLst>
      <p:tags r:id="rId1"/>
    </p:custDataLst>
    <p:extLst>
      <p:ext uri="{BB962C8B-B14F-4D97-AF65-F5344CB8AC3E}">
        <p14:creationId xmlns:p14="http://schemas.microsoft.com/office/powerpoint/2010/main" val="2657365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billede 1">
            <a:extLst>
              <a:ext uri="{FF2B5EF4-FFF2-40B4-BE49-F238E27FC236}">
                <a16:creationId xmlns:a16="http://schemas.microsoft.com/office/drawing/2014/main" id="{814B9A86-D5FA-804E-9958-7FD098FCD64C}"/>
              </a:ext>
            </a:extLst>
          </p:cNvPr>
          <p:cNvSpPr>
            <a:spLocks noGrp="1"/>
          </p:cNvSpPr>
          <p:nvPr>
            <p:ph type="pic" sz="quarter" idx="13"/>
          </p:nvPr>
        </p:nvSpPr>
        <p:spPr/>
      </p:sp>
      <p:sp>
        <p:nvSpPr>
          <p:cNvPr id="3" name="Titel 2">
            <a:extLst>
              <a:ext uri="{FF2B5EF4-FFF2-40B4-BE49-F238E27FC236}">
                <a16:creationId xmlns:a16="http://schemas.microsoft.com/office/drawing/2014/main" id="{197FC82D-44F5-8944-A794-AE235D95FBBD}"/>
              </a:ext>
            </a:extLst>
          </p:cNvPr>
          <p:cNvSpPr>
            <a:spLocks noGrp="1"/>
          </p:cNvSpPr>
          <p:nvPr>
            <p:ph type="ctrTitle"/>
          </p:nvPr>
        </p:nvSpPr>
        <p:spPr>
          <a:xfrm>
            <a:off x="374570" y="723899"/>
            <a:ext cx="11085910" cy="5800725"/>
          </a:xfrm>
        </p:spPr>
        <p:txBody>
          <a:bodyPr>
            <a:normAutofit/>
          </a:bodyPr>
          <a:lstStyle/>
          <a:p>
            <a:r>
              <a:rPr lang="da-DK" b="1" dirty="0"/>
              <a:t>LIFE WITH DEMENTIA</a:t>
            </a:r>
            <a:br>
              <a:rPr lang="da-DK" b="1" dirty="0"/>
            </a:br>
            <a:br>
              <a:rPr lang="da-DK" dirty="0"/>
            </a:br>
            <a:r>
              <a:rPr lang="da-DK" sz="3200" dirty="0"/>
              <a:t>FOUR FACULTIES: HEALTH, HUMANISTICS, NAT &amp; TECH</a:t>
            </a:r>
            <a:br>
              <a:rPr lang="da-DK" sz="3200" dirty="0"/>
            </a:br>
            <a:r>
              <a:rPr lang="da-DK" sz="3200" dirty="0"/>
              <a:t>CAN CO-CREATED RESEARCH MAKE LIFE BETTER FOR PEOPLE?</a:t>
            </a:r>
            <a:br>
              <a:rPr lang="da-DK" sz="3200" dirty="0"/>
            </a:br>
            <a:r>
              <a:rPr lang="da-DK" sz="3200" dirty="0"/>
              <a:t>CAN THE ARTS, LITERATURE, DANCE ETC. APPLY</a:t>
            </a:r>
            <a:br>
              <a:rPr lang="da-DK" sz="3200" dirty="0"/>
            </a:br>
            <a:r>
              <a:rPr lang="da-DK" sz="3200" dirty="0"/>
              <a:t>HOW TO WE PLAN DEMENTIA FRIENDLY COMMUNITIES?</a:t>
            </a:r>
            <a:br>
              <a:rPr lang="da-DK" sz="3200" dirty="0"/>
            </a:br>
            <a:r>
              <a:rPr lang="da-DK" sz="3200" dirty="0"/>
              <a:t>MUNICIPALITIES</a:t>
            </a:r>
            <a:br>
              <a:rPr lang="da-DK" sz="3200" dirty="0"/>
            </a:br>
            <a:r>
              <a:rPr lang="da-DK" sz="3200" dirty="0"/>
              <a:t>NGO’S</a:t>
            </a:r>
            <a:br>
              <a:rPr lang="da-DK" sz="3200" dirty="0"/>
            </a:br>
            <a:r>
              <a:rPr lang="da-DK" sz="3200" dirty="0"/>
              <a:t>NEXT OF KIN</a:t>
            </a:r>
            <a:br>
              <a:rPr lang="da-DK" sz="3200" dirty="0"/>
            </a:br>
            <a:r>
              <a:rPr lang="da-DK" sz="3200" dirty="0"/>
              <a:t>HEALTH CARE PROFESSIONALS</a:t>
            </a:r>
            <a:br>
              <a:rPr lang="da-DK" sz="3200" dirty="0"/>
            </a:br>
            <a:br>
              <a:rPr lang="da-DK" sz="3200" dirty="0"/>
            </a:br>
            <a:endParaRPr lang="da-DK" sz="3100" dirty="0"/>
          </a:p>
        </p:txBody>
      </p:sp>
      <p:sp>
        <p:nvSpPr>
          <p:cNvPr id="4" name="Undertitel 3">
            <a:extLst>
              <a:ext uri="{FF2B5EF4-FFF2-40B4-BE49-F238E27FC236}">
                <a16:creationId xmlns:a16="http://schemas.microsoft.com/office/drawing/2014/main" id="{9D360362-786A-0349-A7E3-CBFFBE526907}"/>
              </a:ext>
            </a:extLst>
          </p:cNvPr>
          <p:cNvSpPr>
            <a:spLocks noGrp="1"/>
          </p:cNvSpPr>
          <p:nvPr>
            <p:ph type="subTitle" idx="1"/>
          </p:nvPr>
        </p:nvSpPr>
        <p:spPr/>
        <p:txBody>
          <a:bodyPr/>
          <a:lstStyle/>
          <a:p>
            <a:endParaRPr lang="da-DK"/>
          </a:p>
        </p:txBody>
      </p:sp>
    </p:spTree>
    <p:extLst>
      <p:ext uri="{BB962C8B-B14F-4D97-AF65-F5344CB8AC3E}">
        <p14:creationId xmlns:p14="http://schemas.microsoft.com/office/powerpoint/2010/main" val="2653698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ladsholder til billede 2" descr="Et billede, der indeholder græs, udendørs, vand, vandløb&#10;&#10;Automatisk genereret beskrivelse">
            <a:extLst>
              <a:ext uri="{FF2B5EF4-FFF2-40B4-BE49-F238E27FC236}">
                <a16:creationId xmlns:a16="http://schemas.microsoft.com/office/drawing/2014/main" id="{48B16BC1-33A1-4DEE-8066-410C7A87B905}"/>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9" r="9"/>
          <a:stretch>
            <a:fillRect/>
          </a:stretch>
        </p:blipFill>
        <p:spPr/>
      </p:pic>
      <p:sp>
        <p:nvSpPr>
          <p:cNvPr id="9" name="Titel 8"/>
          <p:cNvSpPr>
            <a:spLocks noGrp="1"/>
          </p:cNvSpPr>
          <p:nvPr>
            <p:ph type="ctrTitle"/>
          </p:nvPr>
        </p:nvSpPr>
        <p:spPr>
          <a:xfrm>
            <a:off x="733425" y="532738"/>
            <a:ext cx="9447558" cy="6040705"/>
          </a:xfrm>
        </p:spPr>
        <p:txBody>
          <a:bodyPr>
            <a:normAutofit fontScale="90000"/>
          </a:bodyPr>
          <a:lstStyle/>
          <a:p>
            <a:br>
              <a:rPr lang="da-DK" sz="2800" i="1" dirty="0"/>
            </a:br>
            <a:br>
              <a:rPr lang="da-DK" sz="2800" i="1" dirty="0"/>
            </a:br>
            <a:r>
              <a:rPr lang="da-DK" sz="10700" b="1" dirty="0">
                <a:solidFill>
                  <a:schemeClr val="bg1"/>
                </a:solidFill>
                <a:latin typeface="+mn-lt"/>
              </a:rPr>
              <a:t>FIND A LAKE</a:t>
            </a: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dirty="0"/>
            </a:br>
            <a:br>
              <a:rPr lang="da-DK" sz="1800" i="1" dirty="0"/>
            </a:br>
            <a:endParaRPr lang="da-DK" sz="1800" i="1" dirty="0"/>
          </a:p>
        </p:txBody>
      </p:sp>
      <p:sp>
        <p:nvSpPr>
          <p:cNvPr id="10" name="USR_Name"/>
          <p:cNvSpPr>
            <a:spLocks noGrp="1"/>
          </p:cNvSpPr>
          <p:nvPr>
            <p:ph type="subTitle" idx="1"/>
          </p:nvPr>
        </p:nvSpPr>
        <p:spPr>
          <a:xfrm>
            <a:off x="1829100" y="6108800"/>
            <a:ext cx="3810592" cy="255821"/>
          </a:xfrm>
        </p:spPr>
        <p:txBody>
          <a:bodyPr>
            <a:normAutofit fontScale="92500" lnSpcReduction="20000"/>
          </a:bodyPr>
          <a:lstStyle/>
          <a:p>
            <a:endParaRPr lang="da-DK" sz="1400"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8755796" y="3488860"/>
            <a:ext cx="2505600" cy="346703"/>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18</a:t>
            </a:fld>
            <a:endParaRPr lang="da-DK" dirty="0"/>
          </a:p>
        </p:txBody>
      </p:sp>
    </p:spTree>
    <p:custDataLst>
      <p:tags r:id="rId1"/>
    </p:custDataLst>
    <p:extLst>
      <p:ext uri="{BB962C8B-B14F-4D97-AF65-F5344CB8AC3E}">
        <p14:creationId xmlns:p14="http://schemas.microsoft.com/office/powerpoint/2010/main" val="2224437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ladsholder til billede 5">
            <a:extLst>
              <a:ext uri="{FF2B5EF4-FFF2-40B4-BE49-F238E27FC236}">
                <a16:creationId xmlns:a16="http://schemas.microsoft.com/office/drawing/2014/main" id="{44B6D1BC-EBA6-4106-B4BC-D89F8009993A}"/>
              </a:ext>
            </a:extLst>
          </p:cNvPr>
          <p:cNvPicPr>
            <a:picLocks noGrp="1" noChangeAspect="1"/>
          </p:cNvPicPr>
          <p:nvPr>
            <p:ph type="pic" sz="quarter" idx="13"/>
          </p:nvPr>
        </p:nvPicPr>
        <p:blipFill rotWithShape="1">
          <a:blip r:embed="rId2"/>
          <a:srcRect l="9956" r="28424" b="-1"/>
          <a:stretch/>
        </p:blipFill>
        <p:spPr>
          <a:xfrm>
            <a:off x="3523488" y="264170"/>
            <a:ext cx="8668512" cy="6857990"/>
          </a:xfrm>
          <a:prstGeom prst="rect">
            <a:avLst/>
          </a:prstGeom>
        </p:spPr>
      </p:pic>
      <p:sp>
        <p:nvSpPr>
          <p:cNvPr id="13" name="Rectangle 1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el 2">
            <a:extLst>
              <a:ext uri="{FF2B5EF4-FFF2-40B4-BE49-F238E27FC236}">
                <a16:creationId xmlns:a16="http://schemas.microsoft.com/office/drawing/2014/main" id="{197FC82D-44F5-8944-A794-AE235D95FBBD}"/>
              </a:ext>
            </a:extLst>
          </p:cNvPr>
          <p:cNvSpPr>
            <a:spLocks noGrp="1"/>
          </p:cNvSpPr>
          <p:nvPr>
            <p:ph type="ctrTitle"/>
          </p:nvPr>
        </p:nvSpPr>
        <p:spPr>
          <a:xfrm>
            <a:off x="477980" y="1122362"/>
            <a:ext cx="7446820" cy="5258118"/>
          </a:xfrm>
        </p:spPr>
        <p:txBody>
          <a:bodyPr vert="horz" lIns="91440" tIns="45720" rIns="91440" bIns="45720" rtlCol="0" anchor="b">
            <a:noAutofit/>
          </a:bodyPr>
          <a:lstStyle/>
          <a:p>
            <a:pPr>
              <a:lnSpc>
                <a:spcPct val="90000"/>
              </a:lnSpc>
            </a:pPr>
            <a:r>
              <a:rPr lang="en-US" b="1" dirty="0"/>
              <a:t>FIND A LAKE</a:t>
            </a:r>
            <a:br>
              <a:rPr lang="en-US" b="1" dirty="0"/>
            </a:br>
            <a:br>
              <a:rPr lang="en-US" sz="3200" dirty="0"/>
            </a:br>
            <a:r>
              <a:rPr lang="en-US" sz="3200" dirty="0"/>
              <a:t>A ‘CLASSIC’ NATURAL SCIENCE PROJECT</a:t>
            </a:r>
            <a:br>
              <a:rPr lang="en-US" sz="3200" dirty="0"/>
            </a:br>
            <a:r>
              <a:rPr lang="en-US" sz="3200" dirty="0"/>
              <a:t>…. BUT THEN AGAIN?</a:t>
            </a:r>
            <a:br>
              <a:rPr lang="en-US" sz="3200" dirty="0"/>
            </a:br>
            <a:r>
              <a:rPr lang="en-US" sz="3200" dirty="0"/>
              <a:t>WATER QUALITY, MAPPING OF LAKES</a:t>
            </a:r>
            <a:br>
              <a:rPr lang="en-US" sz="3200" dirty="0"/>
            </a:br>
            <a:r>
              <a:rPr lang="en-US" sz="3200" dirty="0"/>
              <a:t>ENVIRONMENTAL LITERACY</a:t>
            </a:r>
            <a:br>
              <a:rPr lang="en-US" sz="3200" dirty="0"/>
            </a:br>
            <a:r>
              <a:rPr lang="en-US" sz="3200" dirty="0"/>
              <a:t>5 HIGHS SCHOOLS &amp; 5 PUBLIC SCHOOLS</a:t>
            </a:r>
            <a:br>
              <a:rPr lang="en-US" sz="3200" dirty="0"/>
            </a:br>
            <a:r>
              <a:rPr lang="en-US" sz="3200" dirty="0"/>
              <a:t>500 PUPILS AND STUDENTS</a:t>
            </a:r>
            <a:br>
              <a:rPr lang="en-US" sz="3200" dirty="0"/>
            </a:br>
            <a:r>
              <a:rPr lang="en-US" sz="3200" dirty="0"/>
              <a:t>FIELD DAYS</a:t>
            </a:r>
            <a:br>
              <a:rPr lang="en-US" sz="3200" dirty="0"/>
            </a:br>
            <a:r>
              <a:rPr lang="en-US" sz="3200" dirty="0"/>
              <a:t>TEACHING</a:t>
            </a:r>
            <a:br>
              <a:rPr lang="en-US" sz="3200" dirty="0"/>
            </a:br>
            <a:r>
              <a:rPr lang="en-US" sz="3200" dirty="0"/>
              <a:t>THE APP &amp; THE MAP</a:t>
            </a:r>
            <a:br>
              <a:rPr lang="en-US" sz="3200" dirty="0"/>
            </a:br>
            <a:r>
              <a:rPr lang="en-US" sz="3200" dirty="0"/>
              <a:t>DATA DISSIMINATION</a:t>
            </a:r>
          </a:p>
        </p:txBody>
      </p:sp>
      <p:sp>
        <p:nvSpPr>
          <p:cNvPr id="4" name="Undertitel 3">
            <a:extLst>
              <a:ext uri="{FF2B5EF4-FFF2-40B4-BE49-F238E27FC236}">
                <a16:creationId xmlns:a16="http://schemas.microsoft.com/office/drawing/2014/main" id="{9D360362-786A-0349-A7E3-CBFFBE526907}"/>
              </a:ext>
            </a:extLst>
          </p:cNvPr>
          <p:cNvSpPr>
            <a:spLocks noGrp="1"/>
          </p:cNvSpPr>
          <p:nvPr>
            <p:ph type="subTitle" idx="1"/>
          </p:nvPr>
        </p:nvSpPr>
        <p:spPr>
          <a:xfrm flipV="1">
            <a:off x="477980" y="6081063"/>
            <a:ext cx="4023359" cy="151254"/>
          </a:xfrm>
        </p:spPr>
        <p:txBody>
          <a:bodyPr vert="horz" lIns="91440" tIns="45720" rIns="91440" bIns="45720" rtlCol="0">
            <a:normAutofit fontScale="25000" lnSpcReduction="20000"/>
          </a:bodyPr>
          <a:lstStyle/>
          <a:p>
            <a:pPr>
              <a:lnSpc>
                <a:spcPct val="90000"/>
              </a:lnSpc>
            </a:pPr>
            <a:endParaRPr lang="en-US" sz="2000" dirty="0"/>
          </a:p>
        </p:txBody>
      </p:sp>
      <p:sp>
        <p:nvSpPr>
          <p:cNvPr id="15"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395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tekst 2"/>
          <p:cNvSpPr>
            <a:spLocks noGrp="1"/>
          </p:cNvSpPr>
          <p:nvPr>
            <p:ph type="body" sz="quarter" idx="14"/>
          </p:nvPr>
        </p:nvSpPr>
        <p:spPr>
          <a:xfrm>
            <a:off x="9348087" y="356400"/>
            <a:ext cx="1018417" cy="338400"/>
          </a:xfrm>
        </p:spPr>
        <p:txBody>
          <a:bodyPr/>
          <a:lstStyle/>
          <a:p>
            <a:endParaRPr lang="da-DK" dirty="0"/>
          </a:p>
        </p:txBody>
      </p:sp>
      <p:sp>
        <p:nvSpPr>
          <p:cNvPr id="4" name="Titel 3"/>
          <p:cNvSpPr>
            <a:spLocks noGrp="1"/>
          </p:cNvSpPr>
          <p:nvPr>
            <p:ph type="ctrTitle"/>
          </p:nvPr>
        </p:nvSpPr>
        <p:spPr/>
        <p:txBody>
          <a:bodyPr/>
          <a:lstStyle/>
          <a:p>
            <a:br>
              <a:rPr lang="da-DK" b="0" dirty="0"/>
            </a:br>
            <a:endParaRPr lang="da-DK" dirty="0"/>
          </a:p>
        </p:txBody>
      </p:sp>
      <p:sp>
        <p:nvSpPr>
          <p:cNvPr id="5" name="USR_Name"/>
          <p:cNvSpPr>
            <a:spLocks noGrp="1"/>
          </p:cNvSpPr>
          <p:nvPr>
            <p:ph type="subTitle" idx="1"/>
          </p:nvPr>
        </p:nvSpPr>
        <p:spPr/>
        <p:txBody>
          <a:bodyPr/>
          <a:lstStyle/>
          <a:p>
            <a:endParaRPr lang="da-DK" dirty="0"/>
          </a:p>
        </p:txBody>
      </p:sp>
      <p:sp>
        <p:nvSpPr>
          <p:cNvPr id="6" name="Date_DateCustomA"/>
          <p:cNvSpPr>
            <a:spLocks noGrp="1"/>
          </p:cNvSpPr>
          <p:nvPr>
            <p:ph type="dt" sz="half" idx="10"/>
          </p:nvPr>
        </p:nvSpPr>
        <p:spPr/>
        <p:txBody>
          <a:bodyPr/>
          <a:lstStyle/>
          <a:p>
            <a:pPr>
              <a:defRPr/>
            </a:pPr>
            <a:endParaRPr lang="da-DK" sz="900" b="1" dirty="0">
              <a:solidFill>
                <a:prstClr val="black"/>
              </a:solidFill>
              <a:latin typeface="Arial"/>
            </a:endParaRPr>
          </a:p>
        </p:txBody>
      </p:sp>
      <p:sp>
        <p:nvSpPr>
          <p:cNvPr id="7" name="OFF_institute"/>
          <p:cNvSpPr>
            <a:spLocks noGrp="1"/>
          </p:cNvSpPr>
          <p:nvPr>
            <p:ph type="ftr" sz="quarter" idx="11"/>
          </p:nvPr>
        </p:nvSpPr>
        <p:spPr>
          <a:xfrm>
            <a:off x="1831800" y="857251"/>
            <a:ext cx="2505600" cy="541724"/>
          </a:xfrm>
        </p:spPr>
        <p:txBody>
          <a:bodyPr/>
          <a:lstStyle/>
          <a:p>
            <a:pPr>
              <a:defRPr/>
            </a:pPr>
            <a:endParaRPr lang="da-DK" sz="900" cap="all" dirty="0">
              <a:solidFill>
                <a:prstClr val="black"/>
              </a:solidFill>
              <a:latin typeface="Arial"/>
            </a:endParaRPr>
          </a:p>
        </p:txBody>
      </p:sp>
      <p:sp>
        <p:nvSpPr>
          <p:cNvPr id="8" name="Pladsholder til slidenummer 7"/>
          <p:cNvSpPr>
            <a:spLocks noGrp="1"/>
          </p:cNvSpPr>
          <p:nvPr>
            <p:ph type="sldNum" sz="quarter" idx="12"/>
          </p:nvPr>
        </p:nvSpPr>
        <p:spPr/>
        <p:txBody>
          <a:bodyPr/>
          <a:lstStyle/>
          <a:p>
            <a:pPr algn="l">
              <a:defRPr/>
            </a:pPr>
            <a:fld id="{45D37B1E-C366-494F-A587-962AD9AABC83}" type="slidenum">
              <a:rPr lang="da-DK">
                <a:solidFill>
                  <a:prstClr val="black"/>
                </a:solidFill>
                <a:latin typeface="Arial"/>
              </a:rPr>
              <a:pPr algn="l">
                <a:defRPr/>
              </a:pPr>
              <a:t>2</a:t>
            </a:fld>
            <a:endParaRPr lang="da-DK" dirty="0">
              <a:solidFill>
                <a:prstClr val="black"/>
              </a:solidFill>
              <a:latin typeface="Arial"/>
            </a:endParaRPr>
          </a:p>
        </p:txBody>
      </p:sp>
      <p:sp>
        <p:nvSpPr>
          <p:cNvPr id="14" name="AutoShape 6" descr="Billedresultat for danmarks elektroniske fag- og forskningsbibliotek">
            <a:hlinkClick r:id="rId4"/>
            <a:extLst>
              <a:ext uri="{FF2B5EF4-FFF2-40B4-BE49-F238E27FC236}">
                <a16:creationId xmlns:a16="http://schemas.microsoft.com/office/drawing/2014/main" id="{902FE002-E3E9-4EED-A65B-275F560CC5BC}"/>
              </a:ext>
            </a:extLst>
          </p:cNvPr>
          <p:cNvSpPr>
            <a:spLocks noGrp="1" noChangeAspect="1" noChangeArrowheads="1"/>
          </p:cNvSpPr>
          <p:nvPr>
            <p:ph type="pic" sz="quarter" idx="13"/>
          </p:nvPr>
        </p:nvSpPr>
        <p:spPr bwMode="auto">
          <a:xfrm>
            <a:off x="411768" y="857250"/>
            <a:ext cx="10256232" cy="5143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rtlCol="0" anchor="t" anchorCtr="0" compatLnSpc="1">
            <a:prstTxWarp prst="textNoShape">
              <a:avLst/>
            </a:prstTxWarp>
            <a:noAutofit/>
          </a:bodyPr>
          <a:lstStyle/>
          <a:p>
            <a:endParaRPr lang="da-DK" dirty="0"/>
          </a:p>
          <a:p>
            <a:pPr marL="270000" lvl="1" indent="0">
              <a:buNone/>
            </a:pPr>
            <a:endParaRPr lang="da-DK" sz="1200" dirty="0"/>
          </a:p>
          <a:p>
            <a:pPr algn="l"/>
            <a:endParaRPr lang="da-DK" sz="2700" dirty="0">
              <a:noFill/>
            </a:endParaRPr>
          </a:p>
          <a:p>
            <a:pPr algn="l"/>
            <a:r>
              <a:rPr lang="da-DK" sz="2400" dirty="0"/>
              <a:t>     </a:t>
            </a:r>
            <a:r>
              <a:rPr lang="da-DK" sz="2400" b="1" dirty="0"/>
              <a:t>Thomas Kaarsted</a:t>
            </a:r>
          </a:p>
          <a:p>
            <a:pPr algn="l"/>
            <a:endParaRPr lang="da-DK" sz="2400" dirty="0"/>
          </a:p>
          <a:p>
            <a:pPr marL="527175" lvl="1" indent="-257175">
              <a:buFont typeface="Wingdings" panose="05000000000000000000" pitchFamily="2" charset="2"/>
              <a:buChar char="§"/>
            </a:pPr>
            <a:r>
              <a:rPr lang="da-DK" sz="2000" b="1" dirty="0" err="1"/>
              <a:t>Deputy</a:t>
            </a:r>
            <a:r>
              <a:rPr lang="da-DK" sz="2000" b="1" dirty="0"/>
              <a:t> Library </a:t>
            </a:r>
            <a:r>
              <a:rPr lang="da-DK" sz="2000" b="1" dirty="0" err="1"/>
              <a:t>Director</a:t>
            </a:r>
            <a:r>
              <a:rPr lang="da-DK" sz="2000" b="1" dirty="0"/>
              <a:t>, SDU </a:t>
            </a:r>
          </a:p>
          <a:p>
            <a:pPr marL="527175" lvl="1" indent="-257175">
              <a:buFont typeface="Wingdings" panose="05000000000000000000" pitchFamily="2" charset="2"/>
              <a:buChar char="§"/>
            </a:pPr>
            <a:r>
              <a:rPr lang="da-DK" sz="2000" b="1" dirty="0"/>
              <a:t>Co-</a:t>
            </a:r>
            <a:r>
              <a:rPr lang="da-DK" sz="2000" b="1" dirty="0" err="1"/>
              <a:t>creator</a:t>
            </a:r>
            <a:r>
              <a:rPr lang="da-DK" sz="2000" b="1" dirty="0"/>
              <a:t> of the SDU Citizen Science Network </a:t>
            </a:r>
          </a:p>
          <a:p>
            <a:pPr marL="527175" lvl="1" indent="-257175">
              <a:buFont typeface="Wingdings" panose="05000000000000000000" pitchFamily="2" charset="2"/>
              <a:buChar char="§"/>
            </a:pPr>
            <a:r>
              <a:rPr lang="da-DK" sz="2000" b="1" dirty="0"/>
              <a:t>Project Manager </a:t>
            </a:r>
            <a:r>
              <a:rPr lang="da-DK" sz="2000" b="1" dirty="0" err="1"/>
              <a:t>several</a:t>
            </a:r>
            <a:r>
              <a:rPr lang="da-DK" sz="2000" b="1" dirty="0"/>
              <a:t> CS-</a:t>
            </a:r>
            <a:r>
              <a:rPr lang="da-DK" sz="2000" b="1" dirty="0" err="1"/>
              <a:t>projects</a:t>
            </a:r>
            <a:endParaRPr lang="da-DK" sz="2000" b="1" dirty="0"/>
          </a:p>
          <a:p>
            <a:pPr marL="527175" lvl="1" indent="-257175">
              <a:buFont typeface="Wingdings" panose="05000000000000000000" pitchFamily="2" charset="2"/>
              <a:buChar char="§"/>
            </a:pPr>
            <a:r>
              <a:rPr lang="da-DK" sz="2000" b="1" dirty="0"/>
              <a:t>Project Manager The Danish Research Libraries CS-</a:t>
            </a:r>
            <a:r>
              <a:rPr lang="da-DK" sz="2000" b="1" dirty="0" err="1"/>
              <a:t>project</a:t>
            </a:r>
            <a:r>
              <a:rPr lang="da-DK" sz="2000" b="1" dirty="0"/>
              <a:t> </a:t>
            </a:r>
          </a:p>
          <a:p>
            <a:pPr marL="484313" lvl="1" indent="-214313">
              <a:buFont typeface="Wingdings" panose="05000000000000000000" pitchFamily="2" charset="2"/>
              <a:buChar char="§"/>
            </a:pPr>
            <a:r>
              <a:rPr lang="da-DK" sz="2000" b="1" dirty="0"/>
              <a:t> Vice-Chair of the LIBER Citizen Science </a:t>
            </a:r>
            <a:r>
              <a:rPr lang="da-DK" sz="2000" b="1" dirty="0" err="1"/>
              <a:t>Working</a:t>
            </a:r>
            <a:r>
              <a:rPr lang="da-DK" sz="2000" b="1" dirty="0"/>
              <a:t> Group</a:t>
            </a:r>
          </a:p>
          <a:p>
            <a:pPr marL="484313" lvl="1" indent="-214313">
              <a:buFont typeface="Wingdings" panose="05000000000000000000" pitchFamily="2" charset="2"/>
              <a:buChar char="§"/>
            </a:pPr>
            <a:r>
              <a:rPr lang="da-DK" sz="2000" b="1" dirty="0"/>
              <a:t> Library Fellow at University College London 2020</a:t>
            </a:r>
          </a:p>
          <a:p>
            <a:pPr lvl="1" indent="0">
              <a:buNone/>
            </a:pPr>
            <a:endParaRPr lang="da-DK" sz="1200" dirty="0"/>
          </a:p>
          <a:p>
            <a:pPr algn="l"/>
            <a:endParaRPr lang="da-DK" sz="1800" dirty="0"/>
          </a:p>
          <a:p>
            <a:pPr algn="l"/>
            <a:endParaRPr lang="da-DK" sz="1800" dirty="0"/>
          </a:p>
        </p:txBody>
      </p:sp>
      <p:pic>
        <p:nvPicPr>
          <p:cNvPr id="12" name="Billede 11" descr="Et billede, der indeholder mand, person, briller, indendørs&#10;&#10;Automatisk genereret beskrivelse">
            <a:extLst>
              <a:ext uri="{FF2B5EF4-FFF2-40B4-BE49-F238E27FC236}">
                <a16:creationId xmlns:a16="http://schemas.microsoft.com/office/drawing/2014/main" id="{5D377502-88DE-4DD3-A67F-CBDBE84B11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34685" y="1398975"/>
            <a:ext cx="3305817" cy="4284000"/>
          </a:xfrm>
          <a:prstGeom prst="rect">
            <a:avLst/>
          </a:prstGeom>
        </p:spPr>
      </p:pic>
    </p:spTree>
    <p:custDataLst>
      <p:tags r:id="rId1"/>
    </p:custDataLst>
    <p:extLst>
      <p:ext uri="{BB962C8B-B14F-4D97-AF65-F5344CB8AC3E}">
        <p14:creationId xmlns:p14="http://schemas.microsoft.com/office/powerpoint/2010/main" val="7554047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ladsholder til billede 2" descr="Et billede, der indeholder person, indendørs, bord, sidder&#10;&#10;Automatisk genereret beskrivelse">
            <a:extLst>
              <a:ext uri="{FF2B5EF4-FFF2-40B4-BE49-F238E27FC236}">
                <a16:creationId xmlns:a16="http://schemas.microsoft.com/office/drawing/2014/main" id="{57DDA3EE-DE41-46FC-948E-698604B665D5}"/>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7007" r="7007"/>
          <a:stretch>
            <a:fillRect/>
          </a:stretch>
        </p:blipFill>
        <p:spPr/>
      </p:pic>
      <p:sp>
        <p:nvSpPr>
          <p:cNvPr id="9" name="Titel 8"/>
          <p:cNvSpPr>
            <a:spLocks noGrp="1"/>
          </p:cNvSpPr>
          <p:nvPr>
            <p:ph type="ctrTitle"/>
          </p:nvPr>
        </p:nvSpPr>
        <p:spPr>
          <a:xfrm>
            <a:off x="1804927" y="532738"/>
            <a:ext cx="8376056" cy="6040705"/>
          </a:xfrm>
        </p:spPr>
        <p:txBody>
          <a:bodyPr>
            <a:normAutofit fontScale="90000"/>
          </a:bodyPr>
          <a:lstStyle/>
          <a:p>
            <a:br>
              <a:rPr lang="da-DK" sz="2800" i="1" dirty="0"/>
            </a:br>
            <a:br>
              <a:rPr lang="da-DK" sz="2800" i="1" dirty="0"/>
            </a:br>
            <a:br>
              <a:rPr lang="da-DK" sz="2800" i="1" dirty="0"/>
            </a:br>
            <a:br>
              <a:rPr lang="da-DK" sz="2800" i="1" dirty="0"/>
            </a:br>
            <a:br>
              <a:rPr lang="da-DK" sz="9800" i="1" dirty="0">
                <a:solidFill>
                  <a:schemeClr val="bg1"/>
                </a:solidFill>
              </a:rPr>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i="1" dirty="0"/>
            </a:br>
            <a:br>
              <a:rPr lang="da-DK" sz="1800" dirty="0"/>
            </a:br>
            <a:br>
              <a:rPr lang="da-DK" sz="1800" i="1" dirty="0"/>
            </a:br>
            <a:endParaRPr lang="da-DK" sz="1800" i="1" dirty="0"/>
          </a:p>
        </p:txBody>
      </p:sp>
      <p:sp>
        <p:nvSpPr>
          <p:cNvPr id="10" name="USR_Name"/>
          <p:cNvSpPr>
            <a:spLocks noGrp="1"/>
          </p:cNvSpPr>
          <p:nvPr>
            <p:ph type="subTitle" idx="1"/>
          </p:nvPr>
        </p:nvSpPr>
        <p:spPr>
          <a:xfrm>
            <a:off x="1000125" y="3835563"/>
            <a:ext cx="12534900" cy="2529059"/>
          </a:xfrm>
        </p:spPr>
        <p:txBody>
          <a:bodyPr>
            <a:normAutofit/>
          </a:bodyPr>
          <a:lstStyle/>
          <a:p>
            <a:r>
              <a:rPr lang="da-DK" sz="9600" dirty="0">
                <a:solidFill>
                  <a:schemeClr val="bg1"/>
                </a:solidFill>
              </a:rPr>
              <a:t>             OUR HISTORY</a:t>
            </a:r>
            <a:endParaRPr lang="da-DK" sz="1400"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8755796" y="3488860"/>
            <a:ext cx="2505600" cy="346703"/>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20</a:t>
            </a:fld>
            <a:endParaRPr lang="da-DK" dirty="0"/>
          </a:p>
        </p:txBody>
      </p:sp>
    </p:spTree>
    <p:custDataLst>
      <p:tags r:id="rId1"/>
    </p:custDataLst>
    <p:extLst>
      <p:ext uri="{BB962C8B-B14F-4D97-AF65-F5344CB8AC3E}">
        <p14:creationId xmlns:p14="http://schemas.microsoft.com/office/powerpoint/2010/main" val="3496845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billede 1">
            <a:extLst>
              <a:ext uri="{FF2B5EF4-FFF2-40B4-BE49-F238E27FC236}">
                <a16:creationId xmlns:a16="http://schemas.microsoft.com/office/drawing/2014/main" id="{814B9A86-D5FA-804E-9958-7FD098FCD64C}"/>
              </a:ext>
            </a:extLst>
          </p:cNvPr>
          <p:cNvSpPr>
            <a:spLocks noGrp="1"/>
          </p:cNvSpPr>
          <p:nvPr>
            <p:ph type="pic" sz="quarter" idx="13"/>
          </p:nvPr>
        </p:nvSpPr>
        <p:spPr/>
      </p:sp>
      <p:sp>
        <p:nvSpPr>
          <p:cNvPr id="3" name="Titel 2">
            <a:extLst>
              <a:ext uri="{FF2B5EF4-FFF2-40B4-BE49-F238E27FC236}">
                <a16:creationId xmlns:a16="http://schemas.microsoft.com/office/drawing/2014/main" id="{197FC82D-44F5-8944-A794-AE235D95FBBD}"/>
              </a:ext>
            </a:extLst>
          </p:cNvPr>
          <p:cNvSpPr>
            <a:spLocks noGrp="1"/>
          </p:cNvSpPr>
          <p:nvPr>
            <p:ph type="ctrTitle"/>
          </p:nvPr>
        </p:nvSpPr>
        <p:spPr>
          <a:xfrm>
            <a:off x="374570" y="723899"/>
            <a:ext cx="10253846" cy="5800725"/>
          </a:xfrm>
        </p:spPr>
        <p:txBody>
          <a:bodyPr>
            <a:normAutofit/>
          </a:bodyPr>
          <a:lstStyle/>
          <a:p>
            <a:r>
              <a:rPr lang="da-DK" b="1" dirty="0"/>
              <a:t>OUR HISTORY</a:t>
            </a:r>
            <a:br>
              <a:rPr lang="da-DK" b="1" dirty="0"/>
            </a:br>
            <a:br>
              <a:rPr lang="da-DK" dirty="0"/>
            </a:br>
            <a:r>
              <a:rPr lang="da-DK" sz="3200" dirty="0" err="1"/>
              <a:t>HISTORY</a:t>
            </a:r>
            <a:r>
              <a:rPr lang="da-DK" sz="3200" dirty="0"/>
              <a:t> AND SOCIAL SCIENCE</a:t>
            </a:r>
            <a:br>
              <a:rPr lang="da-DK" sz="3200" dirty="0"/>
            </a:br>
            <a:r>
              <a:rPr lang="da-DK" sz="3200" dirty="0"/>
              <a:t>ORAL HISTORY AS PART OF THE CURRICULUM</a:t>
            </a:r>
            <a:br>
              <a:rPr lang="da-DK" sz="3200" dirty="0"/>
            </a:br>
            <a:r>
              <a:rPr lang="da-DK" sz="3200" dirty="0"/>
              <a:t>OPENING 2021</a:t>
            </a:r>
            <a:br>
              <a:rPr lang="da-DK" sz="3200" dirty="0"/>
            </a:br>
            <a:r>
              <a:rPr lang="da-DK" sz="3200" dirty="0"/>
              <a:t>5 HIGH SCHOOLS</a:t>
            </a:r>
            <a:br>
              <a:rPr lang="da-DK" sz="3200" dirty="0"/>
            </a:br>
            <a:r>
              <a:rPr lang="da-DK" sz="3200" dirty="0"/>
              <a:t>250 STUDENTS</a:t>
            </a:r>
            <a:br>
              <a:rPr lang="da-DK" sz="3200" dirty="0"/>
            </a:br>
            <a:r>
              <a:rPr lang="da-DK" sz="3200" dirty="0"/>
              <a:t>COLLECTING STORIES &amp; AND SHARING THEN</a:t>
            </a:r>
            <a:br>
              <a:rPr lang="da-DK" sz="3200" dirty="0"/>
            </a:br>
            <a:r>
              <a:rPr lang="da-DK" sz="3200" dirty="0"/>
              <a:t>PARTNERSHIPS WITH ARCHIVES</a:t>
            </a:r>
            <a:br>
              <a:rPr lang="da-DK" sz="3200" dirty="0"/>
            </a:br>
            <a:br>
              <a:rPr lang="da-DK" sz="3200" dirty="0"/>
            </a:br>
            <a:endParaRPr lang="da-DK" sz="3100" dirty="0"/>
          </a:p>
        </p:txBody>
      </p:sp>
      <p:sp>
        <p:nvSpPr>
          <p:cNvPr id="4" name="Undertitel 3">
            <a:extLst>
              <a:ext uri="{FF2B5EF4-FFF2-40B4-BE49-F238E27FC236}">
                <a16:creationId xmlns:a16="http://schemas.microsoft.com/office/drawing/2014/main" id="{9D360362-786A-0349-A7E3-CBFFBE526907}"/>
              </a:ext>
            </a:extLst>
          </p:cNvPr>
          <p:cNvSpPr>
            <a:spLocks noGrp="1"/>
          </p:cNvSpPr>
          <p:nvPr>
            <p:ph type="subTitle" idx="1"/>
          </p:nvPr>
        </p:nvSpPr>
        <p:spPr/>
        <p:txBody>
          <a:bodyPr/>
          <a:lstStyle/>
          <a:p>
            <a:endParaRPr lang="da-DK"/>
          </a:p>
        </p:txBody>
      </p:sp>
    </p:spTree>
    <p:extLst>
      <p:ext uri="{BB962C8B-B14F-4D97-AF65-F5344CB8AC3E}">
        <p14:creationId xmlns:p14="http://schemas.microsoft.com/office/powerpoint/2010/main" val="35638278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billede 1">
            <a:extLst>
              <a:ext uri="{FF2B5EF4-FFF2-40B4-BE49-F238E27FC236}">
                <a16:creationId xmlns:a16="http://schemas.microsoft.com/office/drawing/2014/main" id="{814B9A86-D5FA-804E-9958-7FD098FCD64C}"/>
              </a:ext>
            </a:extLst>
          </p:cNvPr>
          <p:cNvSpPr>
            <a:spLocks noGrp="1"/>
          </p:cNvSpPr>
          <p:nvPr>
            <p:ph type="pic" sz="quarter" idx="13"/>
          </p:nvPr>
        </p:nvSpPr>
        <p:spPr/>
      </p:sp>
      <p:sp>
        <p:nvSpPr>
          <p:cNvPr id="3" name="Titel 2">
            <a:extLst>
              <a:ext uri="{FF2B5EF4-FFF2-40B4-BE49-F238E27FC236}">
                <a16:creationId xmlns:a16="http://schemas.microsoft.com/office/drawing/2014/main" id="{197FC82D-44F5-8944-A794-AE235D95FBBD}"/>
              </a:ext>
            </a:extLst>
          </p:cNvPr>
          <p:cNvSpPr>
            <a:spLocks noGrp="1"/>
          </p:cNvSpPr>
          <p:nvPr>
            <p:ph type="ctrTitle"/>
          </p:nvPr>
        </p:nvSpPr>
        <p:spPr>
          <a:xfrm>
            <a:off x="374570" y="1314000"/>
            <a:ext cx="10253846" cy="4439100"/>
          </a:xfrm>
        </p:spPr>
        <p:txBody>
          <a:bodyPr>
            <a:normAutofit fontScale="90000"/>
          </a:bodyPr>
          <a:lstStyle/>
          <a:p>
            <a:br>
              <a:rPr lang="da-DK" sz="11500" b="1" dirty="0"/>
            </a:br>
            <a:r>
              <a:rPr lang="da-DK" sz="11500" b="1" dirty="0">
                <a:latin typeface="+mn-lt"/>
              </a:rPr>
              <a:t>SCIENCE LITERACY</a:t>
            </a:r>
            <a:br>
              <a:rPr lang="da-DK" sz="11500" b="1" dirty="0">
                <a:latin typeface="+mn-lt"/>
              </a:rPr>
            </a:br>
            <a:br>
              <a:rPr lang="da-DK" sz="11500" b="1" dirty="0">
                <a:latin typeface="+mn-lt"/>
              </a:rPr>
            </a:br>
            <a:r>
              <a:rPr lang="da-DK" sz="4000" b="1" i="1" dirty="0">
                <a:latin typeface="+mn-lt"/>
              </a:rPr>
              <a:t>A DISCIPLINE IN IT ITSELF WITH IN CITIZEN SCIENCE?</a:t>
            </a:r>
          </a:p>
        </p:txBody>
      </p:sp>
      <p:sp>
        <p:nvSpPr>
          <p:cNvPr id="4" name="Undertitel 3">
            <a:extLst>
              <a:ext uri="{FF2B5EF4-FFF2-40B4-BE49-F238E27FC236}">
                <a16:creationId xmlns:a16="http://schemas.microsoft.com/office/drawing/2014/main" id="{9D360362-786A-0349-A7E3-CBFFBE526907}"/>
              </a:ext>
            </a:extLst>
          </p:cNvPr>
          <p:cNvSpPr>
            <a:spLocks noGrp="1"/>
          </p:cNvSpPr>
          <p:nvPr>
            <p:ph type="subTitle" idx="1"/>
          </p:nvPr>
        </p:nvSpPr>
        <p:spPr/>
        <p:txBody>
          <a:bodyPr/>
          <a:lstStyle/>
          <a:p>
            <a:endParaRPr lang="da-DK"/>
          </a:p>
        </p:txBody>
      </p:sp>
    </p:spTree>
    <p:extLst>
      <p:ext uri="{BB962C8B-B14F-4D97-AF65-F5344CB8AC3E}">
        <p14:creationId xmlns:p14="http://schemas.microsoft.com/office/powerpoint/2010/main" val="3055784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ladsholder til billede 10"/>
          <p:cNvSpPr>
            <a:spLocks noGrp="1"/>
          </p:cNvSpPr>
          <p:nvPr>
            <p:ph type="pic" sz="quarter" idx="13"/>
          </p:nvPr>
        </p:nvSpPr>
        <p:spPr/>
      </p:sp>
      <p:sp>
        <p:nvSpPr>
          <p:cNvPr id="9" name="Titel 8"/>
          <p:cNvSpPr>
            <a:spLocks noGrp="1"/>
          </p:cNvSpPr>
          <p:nvPr>
            <p:ph type="ctrTitle"/>
          </p:nvPr>
        </p:nvSpPr>
        <p:spPr>
          <a:xfrm>
            <a:off x="1123950" y="532738"/>
            <a:ext cx="9057033" cy="6040705"/>
          </a:xfrm>
        </p:spPr>
        <p:txBody>
          <a:bodyPr>
            <a:normAutofit fontScale="90000"/>
          </a:bodyPr>
          <a:lstStyle/>
          <a:p>
            <a:br>
              <a:rPr lang="da-DK" sz="2800" i="1" dirty="0"/>
            </a:br>
            <a:br>
              <a:rPr lang="da-DK" sz="2800" i="1" dirty="0"/>
            </a:br>
            <a:br>
              <a:rPr lang="da-DK" sz="2800" i="1" dirty="0"/>
            </a:br>
            <a:r>
              <a:rPr lang="da-DK" sz="3600" b="1" dirty="0"/>
              <a:t>SCIENCE LITERACY</a:t>
            </a:r>
            <a:br>
              <a:rPr lang="da-DK" sz="1800" i="1" dirty="0"/>
            </a:br>
            <a:br>
              <a:rPr lang="da-DK" sz="1800" i="1" dirty="0"/>
            </a:br>
            <a:r>
              <a:rPr lang="da-DK" sz="2000" i="1" dirty="0" err="1"/>
              <a:t>Working</a:t>
            </a:r>
            <a:r>
              <a:rPr lang="da-DK" sz="2000" i="1" dirty="0"/>
              <a:t> with public schools and high schools in a Citizen Science </a:t>
            </a:r>
            <a:r>
              <a:rPr lang="da-DK" sz="2000" i="1" dirty="0" err="1"/>
              <a:t>setting</a:t>
            </a:r>
            <a:r>
              <a:rPr lang="da-DK" sz="2000" i="1" dirty="0"/>
              <a:t> in </a:t>
            </a:r>
            <a:r>
              <a:rPr lang="da-DK" sz="2000" i="1" dirty="0" err="1"/>
              <a:t>order</a:t>
            </a:r>
            <a:r>
              <a:rPr lang="da-DK" sz="2000" i="1" dirty="0"/>
              <a:t> to </a:t>
            </a:r>
            <a:r>
              <a:rPr lang="da-DK" sz="2000" i="1" dirty="0" err="1"/>
              <a:t>achive</a:t>
            </a:r>
            <a:r>
              <a:rPr lang="da-DK" sz="2000" i="1" dirty="0"/>
              <a:t> </a:t>
            </a:r>
            <a:r>
              <a:rPr lang="da-DK" sz="2000" i="1" dirty="0" err="1"/>
              <a:t>inclusion</a:t>
            </a:r>
            <a:r>
              <a:rPr lang="da-DK" sz="2000" i="1" dirty="0"/>
              <a:t>, </a:t>
            </a:r>
            <a:r>
              <a:rPr lang="da-DK" sz="2000" i="1" dirty="0" err="1"/>
              <a:t>contribution</a:t>
            </a:r>
            <a:r>
              <a:rPr lang="da-DK" sz="2000" i="1" dirty="0"/>
              <a:t> and </a:t>
            </a:r>
            <a:r>
              <a:rPr lang="da-DK" sz="2000" i="1" dirty="0" err="1"/>
              <a:t>reciprocality</a:t>
            </a:r>
            <a:r>
              <a:rPr lang="da-DK" sz="2000" i="1" dirty="0"/>
              <a:t> (</a:t>
            </a:r>
            <a:r>
              <a:rPr lang="da-DK" sz="2000" i="1" dirty="0" err="1"/>
              <a:t>Golumbic</a:t>
            </a:r>
            <a:r>
              <a:rPr lang="da-DK" sz="2000" i="1" dirty="0"/>
              <a:t> et. at. 2017) and Scientific </a:t>
            </a:r>
            <a:r>
              <a:rPr lang="da-DK" sz="2000" i="1" dirty="0" err="1"/>
              <a:t>Literacy</a:t>
            </a:r>
            <a:r>
              <a:rPr lang="da-DK" sz="2000" i="1" dirty="0"/>
              <a:t> </a:t>
            </a:r>
            <a:r>
              <a:rPr lang="da-DK" sz="2000" i="1" dirty="0" err="1"/>
              <a:t>Skills</a:t>
            </a:r>
            <a:r>
              <a:rPr lang="da-DK" sz="2000" i="1" dirty="0"/>
              <a:t>:</a:t>
            </a:r>
            <a:br>
              <a:rPr lang="da-DK" sz="2000" i="1" dirty="0"/>
            </a:br>
            <a:br>
              <a:rPr lang="da-DK" sz="2000" i="1" dirty="0"/>
            </a:br>
            <a:r>
              <a:rPr lang="da-DK" sz="2000" b="1" dirty="0"/>
              <a:t>1. </a:t>
            </a:r>
            <a:r>
              <a:rPr lang="en-US" sz="2000" b="1" dirty="0"/>
              <a:t>Understand methods of inquiry that lead to scientiﬁc knowledge</a:t>
            </a:r>
            <a:br>
              <a:rPr lang="en-US" sz="2000" dirty="0"/>
            </a:br>
            <a:br>
              <a:rPr lang="en-US" sz="2000" i="1" dirty="0"/>
            </a:br>
            <a:r>
              <a:rPr lang="en-US" sz="2000" i="1" dirty="0"/>
              <a:t>a. Identify a valid scientiﬁc argument</a:t>
            </a:r>
            <a:br>
              <a:rPr lang="en-US" sz="2000" i="1" dirty="0"/>
            </a:br>
            <a:r>
              <a:rPr lang="en-US" sz="2000" i="1" dirty="0"/>
              <a:t>b. Evaluate the validity of sources</a:t>
            </a:r>
            <a:br>
              <a:rPr lang="en-US" sz="2000" i="1" dirty="0"/>
            </a:br>
            <a:r>
              <a:rPr lang="en-US" sz="2000" i="1" dirty="0"/>
              <a:t>c. Evaluate the use and misuse of scientiﬁc information</a:t>
            </a:r>
            <a:br>
              <a:rPr lang="en-US" sz="2000" i="1" dirty="0"/>
            </a:br>
            <a:r>
              <a:rPr lang="en-US" sz="2000" i="1" dirty="0"/>
              <a:t>d. Understand elements of research design and it’s scientiﬁc ﬁndings</a:t>
            </a:r>
            <a:br>
              <a:rPr lang="en-US" sz="2000" i="1" dirty="0"/>
            </a:br>
            <a:br>
              <a:rPr lang="en-US" sz="2000" i="1" dirty="0"/>
            </a:br>
            <a:br>
              <a:rPr lang="en-US" sz="2000" i="1" dirty="0"/>
            </a:br>
            <a:r>
              <a:rPr lang="en-US" sz="2000" b="1" dirty="0"/>
              <a:t>2. Organize, analyze, and interpret quantitative data and scientiﬁc information</a:t>
            </a:r>
            <a:br>
              <a:rPr lang="en-US" sz="2000" dirty="0"/>
            </a:br>
            <a:br>
              <a:rPr lang="en-US" sz="2000" i="1" dirty="0"/>
            </a:br>
            <a:r>
              <a:rPr lang="en-US" sz="2000" i="1" dirty="0"/>
              <a:t>a. Create graphical representations of data</a:t>
            </a:r>
            <a:br>
              <a:rPr lang="en-US" sz="2000" i="1" dirty="0"/>
            </a:br>
            <a:r>
              <a:rPr lang="en-US" sz="2000" i="1" dirty="0"/>
              <a:t>b. Read and interpret graphical representations of data</a:t>
            </a:r>
            <a:br>
              <a:rPr lang="en-US" sz="2000" i="1" dirty="0"/>
            </a:br>
            <a:r>
              <a:rPr lang="en-US" sz="2000" i="1" dirty="0"/>
              <a:t>c. Solve problems using quantitative skills, including probability and statistics</a:t>
            </a:r>
            <a:br>
              <a:rPr lang="en-US" sz="2000" i="1" dirty="0"/>
            </a:br>
            <a:r>
              <a:rPr lang="en-US" sz="2000" i="1" dirty="0"/>
              <a:t>d. Understand and interpret basic statistics</a:t>
            </a:r>
            <a:br>
              <a:rPr lang="en-US" sz="2000" i="1" dirty="0"/>
            </a:br>
            <a:r>
              <a:rPr lang="en-US" sz="2000" i="1" dirty="0"/>
              <a:t>e. Justify inferences, predictions, and conclusions based on quantitative data</a:t>
            </a:r>
            <a:br>
              <a:rPr lang="da-DK" sz="1800" i="1" dirty="0"/>
            </a:br>
            <a:br>
              <a:rPr lang="da-DK" sz="1800" dirty="0"/>
            </a:br>
            <a:br>
              <a:rPr lang="da-DK" sz="1800" i="1" dirty="0"/>
            </a:br>
            <a:endParaRPr lang="da-DK" sz="1800" i="1" dirty="0"/>
          </a:p>
        </p:txBody>
      </p:sp>
      <p:sp>
        <p:nvSpPr>
          <p:cNvPr id="10" name="USR_Name"/>
          <p:cNvSpPr>
            <a:spLocks noGrp="1"/>
          </p:cNvSpPr>
          <p:nvPr>
            <p:ph type="subTitle" idx="1"/>
          </p:nvPr>
        </p:nvSpPr>
        <p:spPr>
          <a:xfrm>
            <a:off x="1829100" y="6108800"/>
            <a:ext cx="3810592" cy="255821"/>
          </a:xfrm>
        </p:spPr>
        <p:txBody>
          <a:bodyPr>
            <a:normAutofit fontScale="92500" lnSpcReduction="20000"/>
          </a:bodyPr>
          <a:lstStyle/>
          <a:p>
            <a:endParaRPr lang="da-DK" sz="1400"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8755796" y="3488860"/>
            <a:ext cx="2505600" cy="346703"/>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23</a:t>
            </a:fld>
            <a:endParaRPr lang="da-DK" dirty="0"/>
          </a:p>
        </p:txBody>
      </p:sp>
    </p:spTree>
    <p:custDataLst>
      <p:tags r:id="rId1"/>
    </p:custDataLst>
    <p:extLst>
      <p:ext uri="{BB962C8B-B14F-4D97-AF65-F5344CB8AC3E}">
        <p14:creationId xmlns:p14="http://schemas.microsoft.com/office/powerpoint/2010/main" val="28357221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ladsholder til billede 10"/>
          <p:cNvSpPr>
            <a:spLocks noGrp="1"/>
          </p:cNvSpPr>
          <p:nvPr>
            <p:ph type="pic" sz="quarter" idx="13"/>
          </p:nvPr>
        </p:nvSpPr>
        <p:spPr/>
      </p:sp>
      <p:sp>
        <p:nvSpPr>
          <p:cNvPr id="9" name="Titel 8"/>
          <p:cNvSpPr>
            <a:spLocks noGrp="1"/>
          </p:cNvSpPr>
          <p:nvPr>
            <p:ph type="ctrTitle"/>
          </p:nvPr>
        </p:nvSpPr>
        <p:spPr>
          <a:xfrm>
            <a:off x="1804927" y="532738"/>
            <a:ext cx="8376056" cy="6040705"/>
          </a:xfrm>
        </p:spPr>
        <p:txBody>
          <a:bodyPr/>
          <a:lstStyle/>
          <a:p>
            <a:r>
              <a:rPr lang="da-DK" sz="3200" b="1" dirty="0"/>
              <a:t>SCIENTIFIC LITERACIES</a:t>
            </a:r>
            <a:br>
              <a:rPr lang="da-DK" sz="1800" i="1" dirty="0"/>
            </a:br>
            <a:br>
              <a:rPr lang="da-DK" sz="1800" i="1" dirty="0"/>
            </a:br>
            <a:r>
              <a:rPr lang="da-DK" sz="1800" i="1" dirty="0"/>
              <a:t>	</a:t>
            </a:r>
            <a:r>
              <a:rPr lang="da-DK" sz="2200" dirty="0"/>
              <a:t>Media </a:t>
            </a:r>
            <a:r>
              <a:rPr lang="da-DK" sz="2200" dirty="0" err="1"/>
              <a:t>literacy</a:t>
            </a:r>
            <a:r>
              <a:rPr lang="da-DK" sz="2200" dirty="0"/>
              <a:t> (21st Century </a:t>
            </a:r>
            <a:r>
              <a:rPr lang="da-DK" sz="2200" dirty="0" err="1"/>
              <a:t>Skills</a:t>
            </a:r>
            <a:r>
              <a:rPr lang="da-DK" sz="2200" dirty="0"/>
              <a:t>) (Potter 2010)</a:t>
            </a:r>
            <a:br>
              <a:rPr lang="da-DK" sz="2200" dirty="0"/>
            </a:br>
            <a:r>
              <a:rPr lang="da-DK" sz="2200" dirty="0"/>
              <a:t>	News </a:t>
            </a:r>
            <a:r>
              <a:rPr lang="da-DK" sz="2200" dirty="0" err="1"/>
              <a:t>literacy</a:t>
            </a:r>
            <a:r>
              <a:rPr lang="da-DK" sz="2200" dirty="0"/>
              <a:t>*</a:t>
            </a:r>
            <a:br>
              <a:rPr lang="da-DK" sz="2200" dirty="0"/>
            </a:br>
            <a:r>
              <a:rPr lang="da-DK" sz="2200" dirty="0"/>
              <a:t>	</a:t>
            </a:r>
            <a:r>
              <a:rPr lang="da-DK" sz="2200" dirty="0" err="1"/>
              <a:t>Environmental</a:t>
            </a:r>
            <a:r>
              <a:rPr lang="da-DK" sz="2200" dirty="0"/>
              <a:t> </a:t>
            </a:r>
            <a:r>
              <a:rPr lang="da-DK" sz="2200" dirty="0" err="1"/>
              <a:t>literacy</a:t>
            </a:r>
            <a:r>
              <a:rPr lang="da-DK" sz="2200" dirty="0"/>
              <a:t> (</a:t>
            </a:r>
            <a:r>
              <a:rPr lang="da-DK" sz="2200" dirty="0" err="1"/>
              <a:t>Merenlander</a:t>
            </a:r>
            <a:r>
              <a:rPr lang="da-DK" sz="2200" dirty="0"/>
              <a:t> 2016; </a:t>
            </a:r>
            <a:r>
              <a:rPr lang="da-DK" sz="2200" dirty="0" err="1"/>
              <a:t>Hsu</a:t>
            </a:r>
            <a:r>
              <a:rPr lang="da-DK" sz="2200" dirty="0"/>
              <a:t> 2018)</a:t>
            </a:r>
            <a:br>
              <a:rPr lang="da-DK" sz="2200" dirty="0"/>
            </a:br>
            <a:r>
              <a:rPr lang="da-DK" sz="2200" dirty="0"/>
              <a:t>	Health </a:t>
            </a:r>
            <a:r>
              <a:rPr lang="da-DK" sz="2200" dirty="0" err="1"/>
              <a:t>literacy</a:t>
            </a:r>
            <a:r>
              <a:rPr lang="da-DK" sz="2200" dirty="0"/>
              <a:t>**</a:t>
            </a:r>
            <a:br>
              <a:rPr lang="da-DK" sz="2200" dirty="0"/>
            </a:br>
            <a:r>
              <a:rPr lang="da-DK" sz="2200" dirty="0"/>
              <a:t>	</a:t>
            </a:r>
            <a:r>
              <a:rPr lang="da-DK" sz="2200" dirty="0" err="1"/>
              <a:t>Computational</a:t>
            </a:r>
            <a:r>
              <a:rPr lang="da-DK" sz="2200" dirty="0"/>
              <a:t> </a:t>
            </a:r>
            <a:r>
              <a:rPr lang="da-DK" sz="2200" dirty="0" err="1"/>
              <a:t>thinking</a:t>
            </a:r>
            <a:r>
              <a:rPr lang="da-DK" sz="2200" dirty="0"/>
              <a:t> (</a:t>
            </a:r>
            <a:r>
              <a:rPr lang="da-DK" sz="2200" dirty="0" err="1"/>
              <a:t>Denning</a:t>
            </a:r>
            <a:r>
              <a:rPr lang="da-DK" sz="2200" dirty="0"/>
              <a:t> et al. 2019)</a:t>
            </a:r>
            <a:br>
              <a:rPr lang="da-DK" dirty="0"/>
            </a:br>
            <a:br>
              <a:rPr lang="da-DK" dirty="0"/>
            </a:br>
            <a:br>
              <a:rPr lang="da-DK" dirty="0"/>
            </a:br>
            <a:br>
              <a:rPr lang="da-DK" sz="1000" dirty="0"/>
            </a:br>
            <a:br>
              <a:rPr lang="da-DK" sz="1000" dirty="0"/>
            </a:br>
            <a:br>
              <a:rPr lang="da-DK" sz="1000" dirty="0"/>
            </a:br>
            <a:r>
              <a:rPr lang="da-DK" sz="1000" dirty="0"/>
              <a:t>* </a:t>
            </a:r>
            <a:r>
              <a:rPr lang="da-DK" sz="1000" u="sng" dirty="0">
                <a:hlinkClick r:id="rId4"/>
              </a:rPr>
              <a:t>https://www.schooljournalism.org/news-literacy-overview/</a:t>
            </a:r>
            <a:r>
              <a:rPr lang="da-DK" sz="1000" dirty="0"/>
              <a:t> </a:t>
            </a:r>
            <a:br>
              <a:rPr lang="da-DK" sz="1000" dirty="0"/>
            </a:br>
            <a:r>
              <a:rPr lang="da-DK" sz="1000" dirty="0"/>
              <a:t>** </a:t>
            </a:r>
            <a:r>
              <a:rPr lang="da-DK" sz="1000" u="sng" dirty="0">
                <a:hlinkClick r:id="rId5"/>
              </a:rPr>
              <a:t>https://www.sst.dk/~/media/18DDC88AE81F46C7815E28218443B311.ashx</a:t>
            </a:r>
            <a:r>
              <a:rPr lang="da-DK" sz="1000" u="sng" dirty="0"/>
              <a:t> </a:t>
            </a:r>
            <a:br>
              <a:rPr lang="da-DK" sz="1000" u="sng" dirty="0"/>
            </a:br>
            <a:endParaRPr lang="da-DK" sz="1800" i="1" dirty="0"/>
          </a:p>
        </p:txBody>
      </p:sp>
      <p:sp>
        <p:nvSpPr>
          <p:cNvPr id="10" name="USR_Name"/>
          <p:cNvSpPr>
            <a:spLocks noGrp="1"/>
          </p:cNvSpPr>
          <p:nvPr>
            <p:ph type="subTitle" idx="1"/>
          </p:nvPr>
        </p:nvSpPr>
        <p:spPr>
          <a:xfrm>
            <a:off x="1829100" y="6108800"/>
            <a:ext cx="3810592" cy="255821"/>
          </a:xfrm>
        </p:spPr>
        <p:txBody>
          <a:bodyPr>
            <a:normAutofit fontScale="92500" lnSpcReduction="20000"/>
          </a:bodyPr>
          <a:lstStyle/>
          <a:p>
            <a:endParaRPr lang="da-DK" sz="1400"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8755796" y="3488860"/>
            <a:ext cx="2505600" cy="346703"/>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24</a:t>
            </a:fld>
            <a:endParaRPr lang="da-DK" dirty="0"/>
          </a:p>
        </p:txBody>
      </p:sp>
      <p:pic>
        <p:nvPicPr>
          <p:cNvPr id="12" name="Billede 11" descr="Vector Birds Royalty-Free Stock Image - Storyblocks">
            <a:hlinkClick r:id="rId6" tgtFrame="&quot;_blank&quot;"/>
            <a:extLst>
              <a:ext uri="{FF2B5EF4-FFF2-40B4-BE49-F238E27FC236}">
                <a16:creationId xmlns:a16="http://schemas.microsoft.com/office/drawing/2014/main" id="{8161CFF3-224E-42BD-B5B5-9BF9F01D121F}"/>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1829101" y="336298"/>
            <a:ext cx="7207425" cy="1417955"/>
          </a:xfrm>
          <a:prstGeom prst="rect">
            <a:avLst/>
          </a:prstGeom>
          <a:noFill/>
          <a:ln>
            <a:noFill/>
          </a:ln>
        </p:spPr>
      </p:pic>
      <p:pic>
        <p:nvPicPr>
          <p:cNvPr id="13" name="Billede 12" descr="Vector Syringe Icon Royalty Free Cliparts, Vectors, And Stock Illustration.  Image 21918650.">
            <a:hlinkClick r:id="rId8" tgtFrame="&quot;_blank&quot;"/>
            <a:extLst>
              <a:ext uri="{FF2B5EF4-FFF2-40B4-BE49-F238E27FC236}">
                <a16:creationId xmlns:a16="http://schemas.microsoft.com/office/drawing/2014/main" id="{506DBE92-C0BE-4511-BF76-5DA79AAEAA9B}"/>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625464" y="4383968"/>
            <a:ext cx="1548000" cy="1548000"/>
          </a:xfrm>
          <a:prstGeom prst="rect">
            <a:avLst/>
          </a:prstGeom>
          <a:noFill/>
          <a:ln>
            <a:noFill/>
          </a:ln>
        </p:spPr>
      </p:pic>
      <p:pic>
        <p:nvPicPr>
          <p:cNvPr id="14" name="Billede 13" descr="Computer, smartphone and tablet vector icons | Free SVG">
            <a:hlinkClick r:id="rId10" tgtFrame="&quot;_blank&quot;"/>
            <a:extLst>
              <a:ext uri="{FF2B5EF4-FFF2-40B4-BE49-F238E27FC236}">
                <a16:creationId xmlns:a16="http://schemas.microsoft.com/office/drawing/2014/main" id="{C2D3FB0A-D8E6-455B-9D16-911449E70A65}"/>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746016" y="4177721"/>
            <a:ext cx="1980000" cy="1980000"/>
          </a:xfrm>
          <a:prstGeom prst="rect">
            <a:avLst/>
          </a:prstGeom>
          <a:noFill/>
          <a:ln>
            <a:noFill/>
          </a:ln>
        </p:spPr>
      </p:pic>
      <p:pic>
        <p:nvPicPr>
          <p:cNvPr id="16" name="Billede 15" descr="newspaper icon - Download Free Vectors, Clipart Graphics &amp; Vector Art">
            <a:hlinkClick r:id="rId12" tgtFrame="&quot;_blank&quot;"/>
            <a:extLst>
              <a:ext uri="{FF2B5EF4-FFF2-40B4-BE49-F238E27FC236}">
                <a16:creationId xmlns:a16="http://schemas.microsoft.com/office/drawing/2014/main" id="{8E84BC6C-531D-4410-A996-A6AFE9780AD0}"/>
              </a:ext>
            </a:extLst>
          </p:cNvPr>
          <p:cNvPicPr/>
          <p:nvPr/>
        </p:nvPicPr>
        <p:blipFill>
          <a:blip r:embed="rId13">
            <a:extLst>
              <a:ext uri="{28A0092B-C50C-407E-A947-70E740481C1C}">
                <a14:useLocalDpi xmlns:a14="http://schemas.microsoft.com/office/drawing/2010/main" val="0"/>
              </a:ext>
            </a:extLst>
          </a:blip>
          <a:srcRect/>
          <a:stretch>
            <a:fillRect/>
          </a:stretch>
        </p:blipFill>
        <p:spPr bwMode="auto">
          <a:xfrm>
            <a:off x="7345878" y="4448991"/>
            <a:ext cx="1417955" cy="1417955"/>
          </a:xfrm>
          <a:prstGeom prst="rect">
            <a:avLst/>
          </a:prstGeom>
          <a:noFill/>
          <a:ln>
            <a:noFill/>
          </a:ln>
        </p:spPr>
      </p:pic>
      <p:pic>
        <p:nvPicPr>
          <p:cNvPr id="17" name="Billede 16" descr="Vector kemiske reagensglas ikon | Stock vektor | Colourbox">
            <a:hlinkClick r:id="rId14" tgtFrame="&quot;_blank&quot;"/>
            <a:extLst>
              <a:ext uri="{FF2B5EF4-FFF2-40B4-BE49-F238E27FC236}">
                <a16:creationId xmlns:a16="http://schemas.microsoft.com/office/drawing/2014/main" id="{8DCC6962-3422-4520-A8FD-1B7D53A2AACB}"/>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628548" y="4675137"/>
            <a:ext cx="1080000" cy="1080000"/>
          </a:xfrm>
          <a:prstGeom prst="rect">
            <a:avLst/>
          </a:prstGeom>
          <a:noFill/>
          <a:ln>
            <a:noFill/>
          </a:ln>
        </p:spPr>
      </p:pic>
    </p:spTree>
    <p:custDataLst>
      <p:tags r:id="rId1"/>
    </p:custDataLst>
    <p:extLst>
      <p:ext uri="{BB962C8B-B14F-4D97-AF65-F5344CB8AC3E}">
        <p14:creationId xmlns:p14="http://schemas.microsoft.com/office/powerpoint/2010/main" val="306043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ladsholder til billede 10"/>
          <p:cNvSpPr>
            <a:spLocks noGrp="1"/>
          </p:cNvSpPr>
          <p:nvPr>
            <p:ph type="pic" sz="quarter" idx="13"/>
          </p:nvPr>
        </p:nvSpPr>
        <p:spPr/>
      </p:sp>
      <p:sp>
        <p:nvSpPr>
          <p:cNvPr id="9" name="Titel 8"/>
          <p:cNvSpPr>
            <a:spLocks noGrp="1"/>
          </p:cNvSpPr>
          <p:nvPr>
            <p:ph type="ctrTitle"/>
          </p:nvPr>
        </p:nvSpPr>
        <p:spPr>
          <a:xfrm>
            <a:off x="930604" y="532738"/>
            <a:ext cx="9250379" cy="6040705"/>
          </a:xfrm>
        </p:spPr>
        <p:txBody>
          <a:bodyPr>
            <a:normAutofit fontScale="90000"/>
          </a:bodyPr>
          <a:lstStyle/>
          <a:p>
            <a:br>
              <a:rPr lang="da-DK" sz="2800" i="1" dirty="0"/>
            </a:br>
            <a:br>
              <a:rPr lang="da-DK" sz="2800" i="1" dirty="0"/>
            </a:br>
            <a:br>
              <a:rPr lang="da-DK" sz="2800" i="1" dirty="0"/>
            </a:br>
            <a:r>
              <a:rPr lang="da-DK" sz="3600" b="1" dirty="0"/>
              <a:t>REFERENCES</a:t>
            </a:r>
            <a:br>
              <a:rPr lang="da-DK" sz="3600" dirty="0"/>
            </a:br>
            <a:br>
              <a:rPr lang="en-US" sz="1000" dirty="0"/>
            </a:br>
            <a:br>
              <a:rPr lang="en-US" sz="1600" dirty="0"/>
            </a:br>
            <a:r>
              <a:rPr lang="en-US" sz="1600" dirty="0"/>
              <a:t>Ballard, H.L., Dixon, C.G.H. and E.M. Harris (2017). “Youth-focused citizen science: Examining the role of environmental science learning and agency for conservation”. </a:t>
            </a:r>
            <a:r>
              <a:rPr lang="en-US" sz="1600" i="1" dirty="0">
                <a:hlinkClick r:id="rId4" tooltip="Go to Biological Conservation on ScienceDirect"/>
              </a:rPr>
              <a:t>Biological Conservation</a:t>
            </a:r>
            <a:r>
              <a:rPr lang="en-US" sz="1600" dirty="0"/>
              <a:t>. </a:t>
            </a:r>
            <a:r>
              <a:rPr lang="en-US" sz="1600" dirty="0">
                <a:hlinkClick r:id="rId5" tooltip="Go to table of contents for this volume/issue"/>
              </a:rPr>
              <a:t>Volume 208</a:t>
            </a:r>
            <a:r>
              <a:rPr lang="en-US" sz="1600" dirty="0"/>
              <a:t>, April 2017, Pages 65-75. </a:t>
            </a:r>
            <a:r>
              <a:rPr lang="en-US" sz="1600" u="sng" dirty="0">
                <a:hlinkClick r:id="rId6"/>
              </a:rPr>
              <a:t>https://doi.org/10.1016/j.biocon.2016.05.024</a:t>
            </a:r>
            <a:br>
              <a:rPr lang="da-DK" sz="1600" dirty="0"/>
            </a:br>
            <a:br>
              <a:rPr lang="da-DK" sz="1600" dirty="0"/>
            </a:br>
            <a:r>
              <a:rPr lang="en-US" sz="1600" dirty="0"/>
              <a:t>Bonney, R.; Cooper, C.B.; Dickinson, J.; </a:t>
            </a:r>
            <a:r>
              <a:rPr lang="en-US" sz="1600" dirty="0" err="1"/>
              <a:t>Kelling</a:t>
            </a:r>
            <a:r>
              <a:rPr lang="en-US" sz="1600" dirty="0"/>
              <a:t>, S.; Phillips, T.; Rosenberg, K.V.; Shirk, J. (2009) “Citizen science: A developing tool for expanding science knowledge and scientific literacy”. </a:t>
            </a:r>
            <a:r>
              <a:rPr lang="en-US" sz="1600" i="1" dirty="0" err="1"/>
              <a:t>BioScience</a:t>
            </a:r>
            <a:r>
              <a:rPr lang="en-US" sz="1600" dirty="0"/>
              <a:t> 59, 977–984.</a:t>
            </a:r>
            <a:br>
              <a:rPr lang="en-US" sz="1600" dirty="0"/>
            </a:br>
            <a:r>
              <a:rPr lang="en-US" sz="1600" dirty="0"/>
              <a:t>Chia-</a:t>
            </a:r>
            <a:r>
              <a:rPr lang="en-US" sz="1600" dirty="0" err="1"/>
              <a:t>Hsuan</a:t>
            </a:r>
            <a:r>
              <a:rPr lang="en-US" sz="1600" dirty="0"/>
              <a:t> Hsu, </a:t>
            </a:r>
            <a:r>
              <a:rPr lang="en-US" sz="1600" dirty="0" err="1"/>
              <a:t>Te-En</a:t>
            </a:r>
            <a:r>
              <a:rPr lang="en-US" sz="1600" dirty="0"/>
              <a:t> Lin, Wei-Ta Fang and Chi-Chang Liu 1 (2018). “Taiwan Roadkill Observation Network: An Example of a Community of Practice Contributing to Taiwanese Environmental Literacy for Sustainability”. </a:t>
            </a:r>
            <a:r>
              <a:rPr lang="en-US" sz="1600" i="1" dirty="0"/>
              <a:t>MDPI Sustainability</a:t>
            </a:r>
            <a:r>
              <a:rPr lang="en-US" sz="1600" dirty="0"/>
              <a:t> 2018, 10, 3610. </a:t>
            </a:r>
            <a:r>
              <a:rPr lang="da-DK" sz="1600" u="sng" dirty="0">
                <a:hlinkClick r:id="rId7"/>
              </a:rPr>
              <a:t>https://doi.org/10.3390/su10103610</a:t>
            </a:r>
            <a:br>
              <a:rPr lang="da-DK" sz="1600" dirty="0"/>
            </a:br>
            <a:br>
              <a:rPr lang="da-DK" sz="1600" dirty="0"/>
            </a:br>
            <a:r>
              <a:rPr lang="en-US" sz="1600" dirty="0"/>
              <a:t>Denning, P.J. and </a:t>
            </a:r>
            <a:r>
              <a:rPr lang="en-US" sz="1600" dirty="0" err="1"/>
              <a:t>Tedre</a:t>
            </a:r>
            <a:r>
              <a:rPr lang="en-US" sz="1600" dirty="0"/>
              <a:t>, M. Computational Thinking. The MIT Press, 2019.</a:t>
            </a:r>
            <a:br>
              <a:rPr lang="en-US" sz="1600" dirty="0"/>
            </a:br>
            <a:br>
              <a:rPr lang="da-DK" sz="1600" dirty="0"/>
            </a:br>
            <a:r>
              <a:rPr lang="en-US" sz="1600" dirty="0" err="1"/>
              <a:t>Golumbic</a:t>
            </a:r>
            <a:r>
              <a:rPr lang="en-US" sz="1600" dirty="0"/>
              <a:t>, Y. et al. (2020). “Science literacy in action: understanding scientific data presented in a citizen science platform by non-expert adults.” </a:t>
            </a:r>
            <a:r>
              <a:rPr lang="en-US" sz="1600" i="1" dirty="0">
                <a:hlinkClick r:id="rId8"/>
              </a:rPr>
              <a:t>International Journal of Science Education, Part B </a:t>
            </a:r>
            <a:br>
              <a:rPr lang="da-DK" sz="1600" dirty="0"/>
            </a:br>
            <a:r>
              <a:rPr lang="en-US" sz="1600" i="1" dirty="0"/>
              <a:t>Communication and Public Engagement. </a:t>
            </a:r>
            <a:r>
              <a:rPr lang="en-US" sz="1600" dirty="0">
                <a:hlinkClick r:id="rId9"/>
              </a:rPr>
              <a:t>https://doi.org/10.1080/21548455.2020.1769877</a:t>
            </a:r>
            <a:r>
              <a:rPr lang="en-US" sz="1600" dirty="0"/>
              <a:t>   </a:t>
            </a:r>
            <a:br>
              <a:rPr lang="en-US" sz="1600" dirty="0"/>
            </a:br>
            <a:br>
              <a:rPr lang="en-US" sz="1600" dirty="0"/>
            </a:br>
            <a:r>
              <a:rPr lang="en-US" sz="1600" dirty="0" err="1"/>
              <a:t>Gormally</a:t>
            </a:r>
            <a:r>
              <a:rPr lang="en-US" sz="1600" dirty="0"/>
              <a:t>, Cara; Peggy Brickman, and Mary Lutz (2012) Developing a Test of Scientiﬁc Literacy Skills (TOSLS): Measuring Undergraduates’ Evaluation of Scientiﬁc Information and Arguments. CBE—Life Sciences. Education Vol. 11, 364–377, Winter 2012. DOI: 10.1187/cbe.12-03-0026</a:t>
            </a:r>
            <a:br>
              <a:rPr lang="da-DK" sz="1600" i="1" dirty="0"/>
            </a:br>
            <a:br>
              <a:rPr lang="da-DK" sz="1600" i="1" dirty="0"/>
            </a:br>
            <a:r>
              <a:rPr lang="en-US" sz="1600" dirty="0"/>
              <a:t>Ignat, Tiberius, and Paul Ayris. 2020. “Built to Last! Embedding Open Science Principles and Practice into European Universities”. </a:t>
            </a:r>
            <a:r>
              <a:rPr lang="en-US" sz="1600" i="1" dirty="0"/>
              <a:t>Insights</a:t>
            </a:r>
            <a:r>
              <a:rPr lang="en-US" sz="1600" dirty="0"/>
              <a:t> 33 (1): 9. DOI: </a:t>
            </a:r>
            <a:r>
              <a:rPr lang="en-US" sz="1600" dirty="0">
                <a:hlinkClick r:id="rId10"/>
              </a:rPr>
              <a:t>http://doi.org/10.1629/uksg.501</a:t>
            </a:r>
            <a:br>
              <a:rPr lang="da-DK" sz="1600" dirty="0"/>
            </a:br>
            <a:r>
              <a:rPr lang="en-US" sz="1600" i="1" dirty="0"/>
              <a:t> </a:t>
            </a:r>
            <a:br>
              <a:rPr lang="da-DK" sz="1600" dirty="0"/>
            </a:br>
            <a:r>
              <a:rPr lang="en-US" sz="1600" dirty="0" err="1"/>
              <a:t>Merenlender</a:t>
            </a:r>
            <a:r>
              <a:rPr lang="en-US" sz="1600" dirty="0"/>
              <a:t>, A.M.; </a:t>
            </a:r>
            <a:r>
              <a:rPr lang="en-US" sz="1600" dirty="0" err="1"/>
              <a:t>Crall</a:t>
            </a:r>
            <a:r>
              <a:rPr lang="en-US" sz="1600" dirty="0"/>
              <a:t>, A.W.; Drill, S.; </a:t>
            </a:r>
            <a:r>
              <a:rPr lang="en-US" sz="1600" dirty="0" err="1"/>
              <a:t>Prysby</a:t>
            </a:r>
            <a:r>
              <a:rPr lang="en-US" sz="1600" dirty="0"/>
              <a:t>, M.; Ballard, H. (2016) “Evaluating environmental education, citizen science, and stewardship through naturalist programs”. </a:t>
            </a:r>
            <a:r>
              <a:rPr lang="en-US" sz="1600" i="1" dirty="0" err="1"/>
              <a:t>Conserv</a:t>
            </a:r>
            <a:r>
              <a:rPr lang="en-US" sz="1600" i="1" dirty="0"/>
              <a:t>. Biol.</a:t>
            </a:r>
            <a:r>
              <a:rPr lang="en-US" sz="1600" dirty="0"/>
              <a:t> 30, 1255–1265.</a:t>
            </a:r>
            <a:br>
              <a:rPr lang="en-US" sz="1600" dirty="0"/>
            </a:br>
            <a:br>
              <a:rPr lang="da-DK" sz="1600" dirty="0"/>
            </a:br>
            <a:r>
              <a:rPr lang="en-US" sz="1600" dirty="0"/>
              <a:t>Potter, W. James (2010-11-30). "The State of Media Literacy". </a:t>
            </a:r>
            <a:r>
              <a:rPr lang="en-US" sz="1600" i="1" dirty="0"/>
              <a:t>Journal of Broadcasting &amp; Electronic Media</a:t>
            </a:r>
            <a:r>
              <a:rPr lang="en-US" sz="1600" dirty="0"/>
              <a:t>. 54 (4): 675–696.</a:t>
            </a:r>
            <a:br>
              <a:rPr lang="da-DK" sz="1800" dirty="0"/>
            </a:br>
            <a:br>
              <a:rPr lang="da-DK" sz="1800" i="1" dirty="0"/>
            </a:br>
            <a:endParaRPr lang="da-DK" sz="1800" i="1" dirty="0"/>
          </a:p>
        </p:txBody>
      </p:sp>
      <p:sp>
        <p:nvSpPr>
          <p:cNvPr id="10" name="USR_Name"/>
          <p:cNvSpPr>
            <a:spLocks noGrp="1"/>
          </p:cNvSpPr>
          <p:nvPr>
            <p:ph type="subTitle" idx="1"/>
          </p:nvPr>
        </p:nvSpPr>
        <p:spPr>
          <a:xfrm>
            <a:off x="1829100" y="6108800"/>
            <a:ext cx="3810592" cy="255821"/>
          </a:xfrm>
        </p:spPr>
        <p:txBody>
          <a:bodyPr>
            <a:normAutofit fontScale="92500" lnSpcReduction="20000"/>
          </a:bodyPr>
          <a:lstStyle/>
          <a:p>
            <a:endParaRPr lang="da-DK" sz="1400"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8755796" y="3488860"/>
            <a:ext cx="2505600" cy="346703"/>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25</a:t>
            </a:fld>
            <a:endParaRPr lang="da-DK" dirty="0"/>
          </a:p>
        </p:txBody>
      </p:sp>
    </p:spTree>
    <p:custDataLst>
      <p:tags r:id="rId1"/>
    </p:custDataLst>
    <p:extLst>
      <p:ext uri="{BB962C8B-B14F-4D97-AF65-F5344CB8AC3E}">
        <p14:creationId xmlns:p14="http://schemas.microsoft.com/office/powerpoint/2010/main" val="21039790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billede 1">
            <a:extLst>
              <a:ext uri="{FF2B5EF4-FFF2-40B4-BE49-F238E27FC236}">
                <a16:creationId xmlns:a16="http://schemas.microsoft.com/office/drawing/2014/main" id="{814B9A86-D5FA-804E-9958-7FD098FCD64C}"/>
              </a:ext>
            </a:extLst>
          </p:cNvPr>
          <p:cNvSpPr>
            <a:spLocks noGrp="1"/>
          </p:cNvSpPr>
          <p:nvPr>
            <p:ph type="pic" sz="quarter" idx="13"/>
          </p:nvPr>
        </p:nvSpPr>
        <p:spPr/>
      </p:sp>
      <p:sp>
        <p:nvSpPr>
          <p:cNvPr id="3" name="Titel 2">
            <a:extLst>
              <a:ext uri="{FF2B5EF4-FFF2-40B4-BE49-F238E27FC236}">
                <a16:creationId xmlns:a16="http://schemas.microsoft.com/office/drawing/2014/main" id="{197FC82D-44F5-8944-A794-AE235D95FBBD}"/>
              </a:ext>
            </a:extLst>
          </p:cNvPr>
          <p:cNvSpPr>
            <a:spLocks noGrp="1"/>
          </p:cNvSpPr>
          <p:nvPr>
            <p:ph type="ctrTitle"/>
          </p:nvPr>
        </p:nvSpPr>
        <p:spPr>
          <a:xfrm>
            <a:off x="374569" y="723899"/>
            <a:ext cx="11484055" cy="5800725"/>
          </a:xfrm>
        </p:spPr>
        <p:txBody>
          <a:bodyPr>
            <a:normAutofit/>
          </a:bodyPr>
          <a:lstStyle/>
          <a:p>
            <a:r>
              <a:rPr lang="da-DK" sz="10000" b="1" dirty="0"/>
              <a:t>THANK YOU!</a:t>
            </a:r>
            <a:br>
              <a:rPr lang="da-DK" sz="10000" b="1" dirty="0"/>
            </a:br>
            <a:br>
              <a:rPr lang="da-DK" sz="4000" b="1" dirty="0"/>
            </a:br>
            <a:br>
              <a:rPr lang="da-DK" sz="4000" b="1" dirty="0"/>
            </a:br>
            <a:r>
              <a:rPr lang="da-DK" sz="4000" b="1" dirty="0"/>
              <a:t>Thomas Kaarsted, </a:t>
            </a:r>
            <a:r>
              <a:rPr lang="da-DK" sz="4000" b="1" dirty="0">
                <a:hlinkClick r:id="rId2"/>
              </a:rPr>
              <a:t>thk@bib.sdu.dk</a:t>
            </a:r>
            <a:r>
              <a:rPr lang="da-DK" sz="4000" b="1" dirty="0"/>
              <a:t> </a:t>
            </a:r>
            <a:br>
              <a:rPr lang="da-DK" b="1" dirty="0"/>
            </a:br>
            <a:br>
              <a:rPr lang="da-DK" dirty="0"/>
            </a:br>
            <a:br>
              <a:rPr lang="da-DK" sz="3200" dirty="0"/>
            </a:br>
            <a:endParaRPr lang="da-DK" sz="3100" dirty="0"/>
          </a:p>
        </p:txBody>
      </p:sp>
      <p:sp>
        <p:nvSpPr>
          <p:cNvPr id="4" name="Undertitel 3">
            <a:extLst>
              <a:ext uri="{FF2B5EF4-FFF2-40B4-BE49-F238E27FC236}">
                <a16:creationId xmlns:a16="http://schemas.microsoft.com/office/drawing/2014/main" id="{9D360362-786A-0349-A7E3-CBFFBE526907}"/>
              </a:ext>
            </a:extLst>
          </p:cNvPr>
          <p:cNvSpPr>
            <a:spLocks noGrp="1"/>
          </p:cNvSpPr>
          <p:nvPr>
            <p:ph type="subTitle" idx="1"/>
          </p:nvPr>
        </p:nvSpPr>
        <p:spPr/>
        <p:txBody>
          <a:bodyPr/>
          <a:lstStyle/>
          <a:p>
            <a:endParaRPr lang="da-DK"/>
          </a:p>
        </p:txBody>
      </p:sp>
    </p:spTree>
    <p:extLst>
      <p:ext uri="{BB962C8B-B14F-4D97-AF65-F5344CB8AC3E}">
        <p14:creationId xmlns:p14="http://schemas.microsoft.com/office/powerpoint/2010/main" val="67741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B3C3AB-A460-184D-B633-33C172ADB189}"/>
              </a:ext>
            </a:extLst>
          </p:cNvPr>
          <p:cNvSpPr>
            <a:spLocks noGrp="1"/>
          </p:cNvSpPr>
          <p:nvPr>
            <p:ph type="title"/>
          </p:nvPr>
        </p:nvSpPr>
        <p:spPr>
          <a:xfrm>
            <a:off x="478262" y="4502912"/>
            <a:ext cx="9482601" cy="2355088"/>
          </a:xfrm>
        </p:spPr>
        <p:txBody>
          <a:bodyPr vert="horz" lIns="91440" tIns="45720" rIns="91440" bIns="45720" rtlCol="0" anchor="ctr">
            <a:normAutofit/>
          </a:bodyPr>
          <a:lstStyle/>
          <a:p>
            <a:endParaRPr lang="en-US" sz="3200" b="1" dirty="0">
              <a:solidFill>
                <a:schemeClr val="bg1"/>
              </a:solidFill>
            </a:endParaRPr>
          </a:p>
        </p:txBody>
      </p:sp>
      <p:sp>
        <p:nvSpPr>
          <p:cNvPr id="5" name="Pladsholder til indhold 4">
            <a:extLst>
              <a:ext uri="{FF2B5EF4-FFF2-40B4-BE49-F238E27FC236}">
                <a16:creationId xmlns:a16="http://schemas.microsoft.com/office/drawing/2014/main" id="{10EB09C7-796B-4215-90EA-366C2977B3AD}"/>
              </a:ext>
            </a:extLst>
          </p:cNvPr>
          <p:cNvSpPr>
            <a:spLocks noGrp="1"/>
          </p:cNvSpPr>
          <p:nvPr>
            <p:ph idx="1"/>
          </p:nvPr>
        </p:nvSpPr>
        <p:spPr>
          <a:xfrm>
            <a:off x="838200" y="981075"/>
            <a:ext cx="10875538" cy="5195888"/>
          </a:xfrm>
        </p:spPr>
        <p:txBody>
          <a:bodyPr>
            <a:normAutofit/>
          </a:bodyPr>
          <a:lstStyle/>
          <a:p>
            <a:endParaRPr lang="da-DK" dirty="0"/>
          </a:p>
          <a:p>
            <a:pPr marL="0" indent="0">
              <a:buNone/>
            </a:pPr>
            <a:endParaRPr lang="da-DK" sz="1400" b="1" dirty="0"/>
          </a:p>
          <a:p>
            <a:pPr marL="0" indent="0">
              <a:buNone/>
            </a:pPr>
            <a:endParaRPr lang="da-DK" sz="1400" b="1" dirty="0"/>
          </a:p>
          <a:p>
            <a:pPr marL="0" indent="0">
              <a:buNone/>
            </a:pPr>
            <a:endParaRPr lang="da-DK" sz="1400" b="1" dirty="0"/>
          </a:p>
          <a:p>
            <a:pPr marL="0" indent="0">
              <a:buNone/>
            </a:pPr>
            <a:endParaRPr lang="da-DK" sz="1400" b="1" dirty="0"/>
          </a:p>
          <a:p>
            <a:pPr marL="0" indent="0">
              <a:buNone/>
            </a:pPr>
            <a:r>
              <a:rPr lang="da-DK" sz="9600" b="1" dirty="0"/>
              <a:t>THE FOUNDATION</a:t>
            </a:r>
          </a:p>
          <a:p>
            <a:pPr marL="0" indent="0">
              <a:buNone/>
            </a:pPr>
            <a:endParaRPr lang="da-DK" sz="2400" dirty="0"/>
          </a:p>
          <a:p>
            <a:endParaRPr lang="da-DK" sz="2600" dirty="0"/>
          </a:p>
          <a:p>
            <a:endParaRPr lang="da-DK" dirty="0"/>
          </a:p>
        </p:txBody>
      </p:sp>
      <p:pic>
        <p:nvPicPr>
          <p:cNvPr id="4" name="Billede 3">
            <a:extLst>
              <a:ext uri="{FF2B5EF4-FFF2-40B4-BE49-F238E27FC236}">
                <a16:creationId xmlns:a16="http://schemas.microsoft.com/office/drawing/2014/main" id="{264A88F9-AEA6-49A2-AB3F-FD6E948935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61170" y="300039"/>
            <a:ext cx="936000" cy="1425779"/>
          </a:xfrm>
          <a:prstGeom prst="rect">
            <a:avLst/>
          </a:prstGeom>
        </p:spPr>
      </p:pic>
    </p:spTree>
    <p:extLst>
      <p:ext uri="{BB962C8B-B14F-4D97-AF65-F5344CB8AC3E}">
        <p14:creationId xmlns:p14="http://schemas.microsoft.com/office/powerpoint/2010/main" val="1313204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B3C3AB-A460-184D-B633-33C172ADB189}"/>
              </a:ext>
            </a:extLst>
          </p:cNvPr>
          <p:cNvSpPr>
            <a:spLocks noGrp="1"/>
          </p:cNvSpPr>
          <p:nvPr>
            <p:ph type="title"/>
          </p:nvPr>
        </p:nvSpPr>
        <p:spPr>
          <a:xfrm>
            <a:off x="2935203" y="4033233"/>
            <a:ext cx="5335353" cy="1325082"/>
          </a:xfrm>
        </p:spPr>
        <p:txBody>
          <a:bodyPr vert="horz" lIns="51448" tIns="25724" rIns="51448" bIns="25724" rtlCol="0" anchor="ctr" anchorCtr="0">
            <a:normAutofit/>
          </a:bodyPr>
          <a:lstStyle/>
          <a:p>
            <a:endParaRPr lang="en-US" sz="1800" dirty="0">
              <a:solidFill>
                <a:schemeClr val="bg1"/>
              </a:solidFill>
            </a:endParaRPr>
          </a:p>
        </p:txBody>
      </p:sp>
      <p:sp>
        <p:nvSpPr>
          <p:cNvPr id="5" name="Pladsholder til indhold 4">
            <a:extLst>
              <a:ext uri="{FF2B5EF4-FFF2-40B4-BE49-F238E27FC236}">
                <a16:creationId xmlns:a16="http://schemas.microsoft.com/office/drawing/2014/main" id="{10EB09C7-796B-4215-90EA-366C2977B3AD}"/>
              </a:ext>
            </a:extLst>
          </p:cNvPr>
          <p:cNvSpPr>
            <a:spLocks noGrp="1"/>
          </p:cNvSpPr>
          <p:nvPr>
            <p:ph idx="1"/>
          </p:nvPr>
        </p:nvSpPr>
        <p:spPr>
          <a:xfrm>
            <a:off x="3137717" y="2051683"/>
            <a:ext cx="5916566" cy="2923448"/>
          </a:xfrm>
        </p:spPr>
        <p:txBody>
          <a:bodyPr>
            <a:normAutofit/>
          </a:bodyPr>
          <a:lstStyle/>
          <a:p>
            <a:pPr>
              <a:buNone/>
            </a:pPr>
            <a:endParaRPr lang="en-US" i="1" dirty="0"/>
          </a:p>
          <a:p>
            <a:pPr>
              <a:buNone/>
            </a:pPr>
            <a:endParaRPr lang="en-US" i="1" dirty="0"/>
          </a:p>
        </p:txBody>
      </p:sp>
      <p:pic>
        <p:nvPicPr>
          <p:cNvPr id="8" name="Billede 7" descr="Billedresultat for liber logo webinar">
            <a:extLst>
              <a:ext uri="{FF2B5EF4-FFF2-40B4-BE49-F238E27FC236}">
                <a16:creationId xmlns:a16="http://schemas.microsoft.com/office/drawing/2014/main" id="{1768360E-37B1-429F-8AFF-14609326044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57256" y="1870808"/>
            <a:ext cx="1399468" cy="504123"/>
          </a:xfrm>
          <a:prstGeom prst="rect">
            <a:avLst/>
          </a:prstGeom>
          <a:noFill/>
          <a:ln>
            <a:noFill/>
          </a:ln>
        </p:spPr>
      </p:pic>
      <p:pic>
        <p:nvPicPr>
          <p:cNvPr id="9" name="Billede 8">
            <a:extLst>
              <a:ext uri="{FF2B5EF4-FFF2-40B4-BE49-F238E27FC236}">
                <a16:creationId xmlns:a16="http://schemas.microsoft.com/office/drawing/2014/main" id="{8B3C80FA-E37C-4181-ABDB-82A0DD30706C}"/>
              </a:ext>
            </a:extLst>
          </p:cNvPr>
          <p:cNvPicPr>
            <a:picLocks noChangeAspect="1"/>
          </p:cNvPicPr>
          <p:nvPr/>
        </p:nvPicPr>
        <p:blipFill>
          <a:blip r:embed="rId3"/>
          <a:stretch>
            <a:fillRect/>
          </a:stretch>
        </p:blipFill>
        <p:spPr>
          <a:xfrm>
            <a:off x="8120991" y="4909215"/>
            <a:ext cx="1135811" cy="303829"/>
          </a:xfrm>
          <a:prstGeom prst="rect">
            <a:avLst/>
          </a:prstGeom>
        </p:spPr>
      </p:pic>
      <p:sp>
        <p:nvSpPr>
          <p:cNvPr id="6" name="Rektangel 5">
            <a:extLst>
              <a:ext uri="{FF2B5EF4-FFF2-40B4-BE49-F238E27FC236}">
                <a16:creationId xmlns:a16="http://schemas.microsoft.com/office/drawing/2014/main" id="{2F20D023-1126-43BA-B0CB-BBE8A96BCFF0}"/>
              </a:ext>
            </a:extLst>
          </p:cNvPr>
          <p:cNvSpPr/>
          <p:nvPr/>
        </p:nvSpPr>
        <p:spPr>
          <a:xfrm>
            <a:off x="2935201" y="2545837"/>
            <a:ext cx="5658191" cy="715837"/>
          </a:xfrm>
          <a:prstGeom prst="rect">
            <a:avLst/>
          </a:prstGeom>
        </p:spPr>
        <p:txBody>
          <a:bodyPr wrap="square">
            <a:spAutoFit/>
          </a:bodyPr>
          <a:lstStyle/>
          <a:p>
            <a:pPr defTabSz="685983">
              <a:defRPr/>
            </a:pPr>
            <a:r>
              <a:rPr lang="en-US" sz="1013" dirty="0">
                <a:solidFill>
                  <a:prstClr val="white"/>
                </a:solidFill>
                <a:latin typeface="Arial"/>
              </a:rPr>
              <a:t>In </a:t>
            </a:r>
            <a:r>
              <a:rPr lang="en-US" sz="1013" dirty="0" err="1">
                <a:solidFill>
                  <a:prstClr val="white"/>
                </a:solidFill>
                <a:latin typeface="Arial"/>
              </a:rPr>
              <a:t>Denm</a:t>
            </a:r>
            <a:endParaRPr lang="en-US" sz="1013" dirty="0">
              <a:solidFill>
                <a:prstClr val="white"/>
              </a:solidFill>
              <a:latin typeface="Arial"/>
            </a:endParaRPr>
          </a:p>
          <a:p>
            <a:pPr defTabSz="685983">
              <a:defRPr/>
            </a:pPr>
            <a:endParaRPr lang="en-US" sz="1013" dirty="0">
              <a:solidFill>
                <a:prstClr val="white"/>
              </a:solidFill>
              <a:latin typeface="Arial"/>
            </a:endParaRPr>
          </a:p>
          <a:p>
            <a:pPr defTabSz="685983">
              <a:defRPr/>
            </a:pPr>
            <a:endParaRPr lang="en-US" sz="1013" dirty="0">
              <a:solidFill>
                <a:prstClr val="white"/>
              </a:solidFill>
              <a:latin typeface="Arial"/>
            </a:endParaRPr>
          </a:p>
          <a:p>
            <a:pPr defTabSz="685983">
              <a:defRPr/>
            </a:pPr>
            <a:endParaRPr lang="en-US" sz="1013" dirty="0">
              <a:solidFill>
                <a:prstClr val="white"/>
              </a:solidFill>
              <a:latin typeface="Arial"/>
            </a:endParaRPr>
          </a:p>
        </p:txBody>
      </p:sp>
      <p:pic>
        <p:nvPicPr>
          <p:cNvPr id="16" name="Billede 15" descr="Et billede, der indeholder udendørs, bygning, mand, park&#10;&#10;Automatisk genereret beskrivelse">
            <a:extLst>
              <a:ext uri="{FF2B5EF4-FFF2-40B4-BE49-F238E27FC236}">
                <a16:creationId xmlns:a16="http://schemas.microsoft.com/office/drawing/2014/main" id="{D70C976A-DDE2-4DD4-A28F-F08A16EDB9F4}"/>
              </a:ext>
            </a:extLst>
          </p:cNvPr>
          <p:cNvPicPr>
            <a:picLocks noChangeAspect="1"/>
          </p:cNvPicPr>
          <p:nvPr/>
        </p:nvPicPr>
        <p:blipFill>
          <a:blip r:embed="rId4"/>
          <a:stretch>
            <a:fillRect/>
          </a:stretch>
        </p:blipFill>
        <p:spPr>
          <a:xfrm>
            <a:off x="0" y="-105310"/>
            <a:ext cx="12268200" cy="7068620"/>
          </a:xfrm>
          <a:prstGeom prst="rect">
            <a:avLst/>
          </a:prstGeom>
        </p:spPr>
      </p:pic>
      <p:sp>
        <p:nvSpPr>
          <p:cNvPr id="17" name="Rektangel 16">
            <a:extLst>
              <a:ext uri="{FF2B5EF4-FFF2-40B4-BE49-F238E27FC236}">
                <a16:creationId xmlns:a16="http://schemas.microsoft.com/office/drawing/2014/main" id="{4C5211E7-A837-4580-91FD-107C843F1EB2}"/>
              </a:ext>
            </a:extLst>
          </p:cNvPr>
          <p:cNvSpPr/>
          <p:nvPr/>
        </p:nvSpPr>
        <p:spPr>
          <a:xfrm>
            <a:off x="5814541" y="0"/>
            <a:ext cx="5916567" cy="6771084"/>
          </a:xfrm>
          <a:prstGeom prst="rect">
            <a:avLst/>
          </a:prstGeom>
        </p:spPr>
        <p:txBody>
          <a:bodyPr wrap="square">
            <a:spAutoFit/>
          </a:bodyPr>
          <a:lstStyle/>
          <a:p>
            <a:pPr defTabSz="685983">
              <a:defRPr/>
            </a:pPr>
            <a:endParaRPr lang="en-US" sz="2800" b="1" dirty="0">
              <a:solidFill>
                <a:prstClr val="white"/>
              </a:solidFill>
              <a:latin typeface="Arial"/>
            </a:endParaRPr>
          </a:p>
          <a:p>
            <a:pPr defTabSz="685983">
              <a:defRPr/>
            </a:pPr>
            <a:r>
              <a:rPr lang="en-US" sz="2800" b="1" dirty="0">
                <a:latin typeface="Arial"/>
              </a:rPr>
              <a:t>CITIZEN SCIENCE AT SDU</a:t>
            </a:r>
          </a:p>
          <a:p>
            <a:pPr defTabSz="685983">
              <a:defRPr/>
            </a:pPr>
            <a:endParaRPr lang="en-US" sz="1600" b="1" dirty="0">
              <a:solidFill>
                <a:prstClr val="white"/>
              </a:solidFill>
              <a:latin typeface="Arial"/>
            </a:endParaRPr>
          </a:p>
          <a:p>
            <a:pPr defTabSz="685983">
              <a:defRPr/>
            </a:pPr>
            <a:endParaRPr lang="en-US" sz="1600" b="1" dirty="0">
              <a:solidFill>
                <a:prstClr val="white"/>
              </a:solidFill>
              <a:latin typeface="Arial"/>
            </a:endParaRPr>
          </a:p>
          <a:p>
            <a:pPr defTabSz="685983">
              <a:defRPr/>
            </a:pPr>
            <a:endParaRPr lang="en-US" sz="1600" b="1" dirty="0">
              <a:solidFill>
                <a:prstClr val="white"/>
              </a:solidFill>
              <a:latin typeface="Arial"/>
            </a:endParaRPr>
          </a:p>
          <a:p>
            <a:pPr defTabSz="685983">
              <a:defRPr/>
            </a:pPr>
            <a:endParaRPr lang="en-US" sz="1600" b="1" dirty="0">
              <a:solidFill>
                <a:prstClr val="white"/>
              </a:solidFill>
              <a:latin typeface="Arial"/>
            </a:endParaRPr>
          </a:p>
          <a:p>
            <a:pPr defTabSz="685983">
              <a:defRPr/>
            </a:pPr>
            <a:endParaRPr lang="en-US" sz="1600" b="1" dirty="0">
              <a:solidFill>
                <a:prstClr val="white"/>
              </a:solidFill>
              <a:latin typeface="Arial"/>
            </a:endParaRPr>
          </a:p>
          <a:p>
            <a:pPr defTabSz="685983">
              <a:defRPr/>
            </a:pPr>
            <a:endParaRPr lang="en-US" sz="1600" b="1" dirty="0">
              <a:solidFill>
                <a:prstClr val="white"/>
              </a:solidFill>
              <a:latin typeface="Arial"/>
            </a:endParaRPr>
          </a:p>
          <a:p>
            <a:pPr defTabSz="685983">
              <a:defRPr/>
            </a:pPr>
            <a:endParaRPr lang="en-US" sz="1600" b="1" dirty="0">
              <a:solidFill>
                <a:prstClr val="white"/>
              </a:solidFill>
              <a:latin typeface="Arial"/>
            </a:endParaRPr>
          </a:p>
          <a:p>
            <a:pPr defTabSz="685983">
              <a:defRPr/>
            </a:pPr>
            <a:endParaRPr lang="en-US" sz="1600" b="1" dirty="0">
              <a:solidFill>
                <a:prstClr val="white"/>
              </a:solidFill>
              <a:latin typeface="Arial"/>
            </a:endParaRPr>
          </a:p>
          <a:p>
            <a:pPr defTabSz="685983">
              <a:defRPr/>
            </a:pPr>
            <a:endParaRPr lang="en-US" sz="1600" b="1" dirty="0">
              <a:solidFill>
                <a:prstClr val="white"/>
              </a:solidFill>
              <a:latin typeface="Arial"/>
            </a:endParaRPr>
          </a:p>
          <a:p>
            <a:pPr defTabSz="685983">
              <a:defRPr/>
            </a:pPr>
            <a:r>
              <a:rPr lang="en-US" b="1" dirty="0">
                <a:solidFill>
                  <a:prstClr val="white"/>
                </a:solidFill>
                <a:latin typeface="Arial"/>
              </a:rPr>
              <a:t>Citizen Science is often used for data collection and mapping of nature areas, but at SDU we see Citizen Science as more than that. </a:t>
            </a:r>
          </a:p>
          <a:p>
            <a:pPr defTabSz="685983">
              <a:defRPr/>
            </a:pPr>
            <a:endParaRPr lang="en-US" b="1" dirty="0">
              <a:solidFill>
                <a:prstClr val="white"/>
              </a:solidFill>
              <a:latin typeface="Arial"/>
            </a:endParaRPr>
          </a:p>
          <a:p>
            <a:pPr defTabSz="685983">
              <a:defRPr/>
            </a:pPr>
            <a:r>
              <a:rPr lang="en-US" b="1" dirty="0">
                <a:solidFill>
                  <a:prstClr val="white"/>
                </a:solidFill>
                <a:latin typeface="Arial"/>
              </a:rPr>
              <a:t>Citizen Science is about generating interaction and dialogue between citizens and researchers, thereby reducing the distance between them in order to encourage a debate based on knowledge and facts. </a:t>
            </a:r>
          </a:p>
          <a:p>
            <a:pPr defTabSz="685983">
              <a:defRPr/>
            </a:pPr>
            <a:endParaRPr lang="en-US" b="1" dirty="0">
              <a:solidFill>
                <a:prstClr val="white"/>
              </a:solidFill>
              <a:latin typeface="Arial"/>
            </a:endParaRPr>
          </a:p>
          <a:p>
            <a:pPr defTabSz="685983">
              <a:defRPr/>
            </a:pPr>
            <a:r>
              <a:rPr lang="en-US" b="1" dirty="0">
                <a:solidFill>
                  <a:prstClr val="white"/>
                </a:solidFill>
                <a:latin typeface="Arial"/>
              </a:rPr>
              <a:t>The Power of Many. The Citizen Science Network is a partnership between the faculties at SDU, Odense University Hospital, University Library of Southern Denmark and SDU RIO. </a:t>
            </a:r>
          </a:p>
        </p:txBody>
      </p:sp>
    </p:spTree>
    <p:extLst>
      <p:ext uri="{BB962C8B-B14F-4D97-AF65-F5344CB8AC3E}">
        <p14:creationId xmlns:p14="http://schemas.microsoft.com/office/powerpoint/2010/main" val="3232243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B3C3AB-A460-184D-B633-33C172ADB189}"/>
              </a:ext>
            </a:extLst>
          </p:cNvPr>
          <p:cNvSpPr>
            <a:spLocks noGrp="1"/>
          </p:cNvSpPr>
          <p:nvPr>
            <p:ph type="title"/>
          </p:nvPr>
        </p:nvSpPr>
        <p:spPr>
          <a:xfrm>
            <a:off x="478262" y="4502912"/>
            <a:ext cx="9482601" cy="2355088"/>
          </a:xfrm>
        </p:spPr>
        <p:txBody>
          <a:bodyPr vert="horz" lIns="91440" tIns="45720" rIns="91440" bIns="45720" rtlCol="0" anchor="ctr">
            <a:normAutofit/>
          </a:bodyPr>
          <a:lstStyle/>
          <a:p>
            <a:endParaRPr lang="en-US" sz="3200" b="1" dirty="0">
              <a:solidFill>
                <a:schemeClr val="bg1"/>
              </a:solidFill>
            </a:endParaRPr>
          </a:p>
        </p:txBody>
      </p:sp>
      <p:sp>
        <p:nvSpPr>
          <p:cNvPr id="5" name="Pladsholder til indhold 4">
            <a:extLst>
              <a:ext uri="{FF2B5EF4-FFF2-40B4-BE49-F238E27FC236}">
                <a16:creationId xmlns:a16="http://schemas.microsoft.com/office/drawing/2014/main" id="{10EB09C7-796B-4215-90EA-366C2977B3AD}"/>
              </a:ext>
            </a:extLst>
          </p:cNvPr>
          <p:cNvSpPr>
            <a:spLocks noGrp="1"/>
          </p:cNvSpPr>
          <p:nvPr>
            <p:ph idx="1"/>
          </p:nvPr>
        </p:nvSpPr>
        <p:spPr>
          <a:xfrm>
            <a:off x="838200" y="981075"/>
            <a:ext cx="10515600" cy="5195888"/>
          </a:xfrm>
        </p:spPr>
        <p:txBody>
          <a:bodyPr>
            <a:normAutofit/>
          </a:bodyPr>
          <a:lstStyle/>
          <a:p>
            <a:pPr marL="0" indent="0">
              <a:buNone/>
            </a:pPr>
            <a:r>
              <a:rPr lang="da-DK" sz="4400" b="1" dirty="0"/>
              <a:t>A NETWORK OF PARTNERS</a:t>
            </a:r>
          </a:p>
          <a:p>
            <a:endParaRPr lang="da-DK" dirty="0"/>
          </a:p>
          <a:p>
            <a:endParaRPr lang="da-DK" dirty="0"/>
          </a:p>
          <a:p>
            <a:endParaRPr lang="da-DK" dirty="0"/>
          </a:p>
        </p:txBody>
      </p:sp>
      <p:pic>
        <p:nvPicPr>
          <p:cNvPr id="6" name="Billede 5">
            <a:extLst>
              <a:ext uri="{FF2B5EF4-FFF2-40B4-BE49-F238E27FC236}">
                <a16:creationId xmlns:a16="http://schemas.microsoft.com/office/drawing/2014/main" id="{C6734A43-FB81-4262-93C7-65B02E21B94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61170" y="300039"/>
            <a:ext cx="936000" cy="1425779"/>
          </a:xfrm>
          <a:prstGeom prst="rect">
            <a:avLst/>
          </a:prstGeom>
        </p:spPr>
      </p:pic>
      <p:graphicFrame>
        <p:nvGraphicFramePr>
          <p:cNvPr id="10" name="Diagram 9">
            <a:extLst>
              <a:ext uri="{FF2B5EF4-FFF2-40B4-BE49-F238E27FC236}">
                <a16:creationId xmlns:a16="http://schemas.microsoft.com/office/drawing/2014/main" id="{032D213A-1E7E-47DB-BBFE-442F5ED5D21C}"/>
              </a:ext>
            </a:extLst>
          </p:cNvPr>
          <p:cNvGraphicFramePr/>
          <p:nvPr>
            <p:extLst>
              <p:ext uri="{D42A27DB-BD31-4B8C-83A1-F6EECF244321}">
                <p14:modId xmlns:p14="http://schemas.microsoft.com/office/powerpoint/2010/main" val="589650716"/>
              </p:ext>
            </p:extLst>
          </p:nvPr>
        </p:nvGraphicFramePr>
        <p:xfrm>
          <a:off x="794830" y="719666"/>
          <a:ext cx="10515600" cy="6351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47914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115719BB-48A7-4AF4-BB91-DC82E0DF7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 name="Freeform: Shape 24">
            <a:extLst>
              <a:ext uri="{FF2B5EF4-FFF2-40B4-BE49-F238E27FC236}">
                <a16:creationId xmlns:a16="http://schemas.microsoft.com/office/drawing/2014/main" id="{10973A55-5440-4A99-B526-B5812E462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96002" cy="6858000"/>
          </a:xfrm>
          <a:custGeom>
            <a:avLst/>
            <a:gdLst>
              <a:gd name="connsiteX0" fmla="*/ 0 w 6096002"/>
              <a:gd name="connsiteY0" fmla="*/ 0 h 6858000"/>
              <a:gd name="connsiteX1" fmla="*/ 4885967 w 6096002"/>
              <a:gd name="connsiteY1" fmla="*/ 0 h 6858000"/>
              <a:gd name="connsiteX2" fmla="*/ 4946007 w 6096002"/>
              <a:gd name="connsiteY2" fmla="*/ 69271 h 6858000"/>
              <a:gd name="connsiteX3" fmla="*/ 6096002 w 6096002"/>
              <a:gd name="connsiteY3" fmla="*/ 3429000 h 6858000"/>
              <a:gd name="connsiteX4" fmla="*/ 4946007 w 6096002"/>
              <a:gd name="connsiteY4" fmla="*/ 6788730 h 6858000"/>
              <a:gd name="connsiteX5" fmla="*/ 4885967 w 6096002"/>
              <a:gd name="connsiteY5" fmla="*/ 6858000 h 6858000"/>
              <a:gd name="connsiteX6" fmla="*/ 0 w 609600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2" h="6858000">
                <a:moveTo>
                  <a:pt x="0" y="0"/>
                </a:moveTo>
                <a:lnTo>
                  <a:pt x="4885967" y="0"/>
                </a:lnTo>
                <a:lnTo>
                  <a:pt x="4946007" y="69271"/>
                </a:lnTo>
                <a:cubicBezTo>
                  <a:pt x="5656533" y="929100"/>
                  <a:pt x="6096002" y="2116944"/>
                  <a:pt x="6096002" y="3429000"/>
                </a:cubicBezTo>
                <a:cubicBezTo>
                  <a:pt x="6096002" y="4741056"/>
                  <a:pt x="5656533" y="5928900"/>
                  <a:pt x="4946007" y="6788730"/>
                </a:cubicBezTo>
                <a:lnTo>
                  <a:pt x="4885967"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7" name="Freeform: Shape 26">
            <a:extLst>
              <a:ext uri="{FF2B5EF4-FFF2-40B4-BE49-F238E27FC236}">
                <a16:creationId xmlns:a16="http://schemas.microsoft.com/office/drawing/2014/main" id="{A9682493-588A-4D52-98F6-FBBD80C07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5370" cy="6858000"/>
          </a:xfrm>
          <a:custGeom>
            <a:avLst/>
            <a:gdLst>
              <a:gd name="connsiteX0" fmla="*/ 0 w 6085370"/>
              <a:gd name="connsiteY0" fmla="*/ 0 h 6858000"/>
              <a:gd name="connsiteX1" fmla="*/ 4875335 w 6085370"/>
              <a:gd name="connsiteY1" fmla="*/ 0 h 6858000"/>
              <a:gd name="connsiteX2" fmla="*/ 4935375 w 6085370"/>
              <a:gd name="connsiteY2" fmla="*/ 69271 h 6858000"/>
              <a:gd name="connsiteX3" fmla="*/ 6085370 w 6085370"/>
              <a:gd name="connsiteY3" fmla="*/ 3429000 h 6858000"/>
              <a:gd name="connsiteX4" fmla="*/ 4935375 w 6085370"/>
              <a:gd name="connsiteY4" fmla="*/ 6788730 h 6858000"/>
              <a:gd name="connsiteX5" fmla="*/ 4875335 w 6085370"/>
              <a:gd name="connsiteY5" fmla="*/ 6858000 h 6858000"/>
              <a:gd name="connsiteX6" fmla="*/ 0 w 60853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5370" h="6858000">
                <a:moveTo>
                  <a:pt x="0" y="0"/>
                </a:moveTo>
                <a:lnTo>
                  <a:pt x="4875335" y="0"/>
                </a:lnTo>
                <a:lnTo>
                  <a:pt x="4935375" y="69271"/>
                </a:lnTo>
                <a:cubicBezTo>
                  <a:pt x="5645901" y="929100"/>
                  <a:pt x="6085370" y="2116944"/>
                  <a:pt x="6085370" y="3429000"/>
                </a:cubicBezTo>
                <a:cubicBezTo>
                  <a:pt x="6085370" y="4741056"/>
                  <a:pt x="5645901" y="5928900"/>
                  <a:pt x="4935375" y="6788730"/>
                </a:cubicBezTo>
                <a:lnTo>
                  <a:pt x="487533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17B3C3AB-A460-184D-B633-33C172ADB189}"/>
              </a:ext>
            </a:extLst>
          </p:cNvPr>
          <p:cNvSpPr>
            <a:spLocks noGrp="1"/>
          </p:cNvSpPr>
          <p:nvPr>
            <p:ph type="title"/>
          </p:nvPr>
        </p:nvSpPr>
        <p:spPr>
          <a:xfrm>
            <a:off x="438913" y="859536"/>
            <a:ext cx="4832802" cy="1170432"/>
          </a:xfrm>
        </p:spPr>
        <p:txBody>
          <a:bodyPr vert="horz" lIns="91440" tIns="45720" rIns="91440" bIns="45720" rtlCol="0" anchor="b">
            <a:noAutofit/>
          </a:bodyPr>
          <a:lstStyle/>
          <a:p>
            <a:r>
              <a:rPr lang="en-US" sz="4000" b="1" dirty="0"/>
              <a:t>SDU committed in 2019 on the UN SDG’s</a:t>
            </a:r>
          </a:p>
        </p:txBody>
      </p:sp>
      <p:sp>
        <p:nvSpPr>
          <p:cNvPr id="29" name="Rectangle 28">
            <a:extLst>
              <a:ext uri="{FF2B5EF4-FFF2-40B4-BE49-F238E27FC236}">
                <a16:creationId xmlns:a16="http://schemas.microsoft.com/office/drawing/2014/main" id="{FBEC5A7A-ADE4-48D9-B89C-2BA1C91106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03236"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1" name="Rectangle 3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92" y="2185062"/>
            <a:ext cx="49377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Pladsholder til indhold 4">
            <a:extLst>
              <a:ext uri="{FF2B5EF4-FFF2-40B4-BE49-F238E27FC236}">
                <a16:creationId xmlns:a16="http://schemas.microsoft.com/office/drawing/2014/main" id="{10EB09C7-796B-4215-90EA-366C2977B3AD}"/>
              </a:ext>
            </a:extLst>
          </p:cNvPr>
          <p:cNvSpPr>
            <a:spLocks noGrp="1"/>
          </p:cNvSpPr>
          <p:nvPr>
            <p:ph idx="1"/>
          </p:nvPr>
        </p:nvSpPr>
        <p:spPr>
          <a:xfrm>
            <a:off x="438912" y="2512611"/>
            <a:ext cx="4832803" cy="3664351"/>
          </a:xfrm>
        </p:spPr>
        <p:txBody>
          <a:bodyPr>
            <a:normAutofit fontScale="77500" lnSpcReduction="20000"/>
          </a:bodyPr>
          <a:lstStyle/>
          <a:p>
            <a:endParaRPr lang="da-DK" sz="1800" dirty="0"/>
          </a:p>
          <a:p>
            <a:r>
              <a:rPr lang="en-US" b="1" dirty="0"/>
              <a:t>We want to help the world community create value by working together towards the UN Global Goals for Sustainable Development</a:t>
            </a:r>
          </a:p>
          <a:p>
            <a:r>
              <a:rPr lang="en-US" b="1" dirty="0"/>
              <a:t>We will develop skills and capabilities that encourage unique, innovative solutions for the benefit of a sustainable world</a:t>
            </a:r>
          </a:p>
          <a:p>
            <a:r>
              <a:rPr lang="en-US" b="1" dirty="0"/>
              <a:t>And we will contribute to </a:t>
            </a:r>
            <a:r>
              <a:rPr lang="en-US" b="1" dirty="0" err="1"/>
              <a:t>moulding</a:t>
            </a:r>
            <a:r>
              <a:rPr lang="en-US" b="1" dirty="0"/>
              <a:t> a sustainable future by breaking down boundaries and removing limitations</a:t>
            </a:r>
          </a:p>
          <a:p>
            <a:endParaRPr lang="da-DK" sz="1800" dirty="0"/>
          </a:p>
          <a:p>
            <a:endParaRPr lang="da-DK" sz="1800" dirty="0"/>
          </a:p>
        </p:txBody>
      </p:sp>
      <p:pic>
        <p:nvPicPr>
          <p:cNvPr id="7" name="Picture 2" descr="Billedresultat for un sdgs">
            <a:extLst>
              <a:ext uri="{FF2B5EF4-FFF2-40B4-BE49-F238E27FC236}">
                <a16:creationId xmlns:a16="http://schemas.microsoft.com/office/drawing/2014/main" id="{89BA6740-6561-4266-B295-7B137C525B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897" r="2" b="7485"/>
          <a:stretch/>
        </p:blipFill>
        <p:spPr bwMode="auto">
          <a:xfrm>
            <a:off x="6620256" y="637264"/>
            <a:ext cx="5138928" cy="2503871"/>
          </a:xfrm>
          <a:prstGeom prst="rect">
            <a:avLst/>
          </a:prstGeom>
          <a:noFill/>
          <a:extLst>
            <a:ext uri="{909E8E84-426E-40DD-AFC4-6F175D3DCCD1}">
              <a14:hiddenFill xmlns:a14="http://schemas.microsoft.com/office/drawing/2010/main">
                <a:solidFill>
                  <a:srgbClr val="FFFFFF"/>
                </a:solidFill>
              </a14:hiddenFill>
            </a:ext>
          </a:extLst>
        </p:spPr>
      </p:pic>
      <p:pic>
        <p:nvPicPr>
          <p:cNvPr id="15" name="Billede 14">
            <a:extLst>
              <a:ext uri="{FF2B5EF4-FFF2-40B4-BE49-F238E27FC236}">
                <a16:creationId xmlns:a16="http://schemas.microsoft.com/office/drawing/2014/main" id="{21C261FF-887F-4D66-833B-D111354DE064}"/>
              </a:ext>
            </a:extLst>
          </p:cNvPr>
          <p:cNvPicPr>
            <a:picLocks noChangeAspect="1"/>
          </p:cNvPicPr>
          <p:nvPr/>
        </p:nvPicPr>
        <p:blipFill>
          <a:blip r:embed="rId3"/>
          <a:stretch>
            <a:fillRect/>
          </a:stretch>
        </p:blipFill>
        <p:spPr>
          <a:xfrm>
            <a:off x="6620256" y="4113268"/>
            <a:ext cx="5138928" cy="1374664"/>
          </a:xfrm>
          <a:prstGeom prst="rect">
            <a:avLst/>
          </a:prstGeom>
        </p:spPr>
      </p:pic>
    </p:spTree>
    <p:extLst>
      <p:ext uri="{BB962C8B-B14F-4D97-AF65-F5344CB8AC3E}">
        <p14:creationId xmlns:p14="http://schemas.microsoft.com/office/powerpoint/2010/main" val="3122924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E36BB3C5-822B-45E1-A81E-5CC3176C61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Billedresultat for un sdgs">
            <a:extLst>
              <a:ext uri="{FF2B5EF4-FFF2-40B4-BE49-F238E27FC236}">
                <a16:creationId xmlns:a16="http://schemas.microsoft.com/office/drawing/2014/main" id="{89BA6740-6561-4266-B295-7B137C525B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897" r="2" b="7485"/>
          <a:stretch/>
        </p:blipFill>
        <p:spPr bwMode="auto">
          <a:xfrm>
            <a:off x="579264" y="365141"/>
            <a:ext cx="6288262" cy="3063875"/>
          </a:xfrm>
          <a:prstGeom prst="rect">
            <a:avLst/>
          </a:prstGeom>
          <a:noFill/>
          <a:extLst>
            <a:ext uri="{909E8E84-426E-40DD-AFC4-6F175D3DCCD1}">
              <a14:hiddenFill xmlns:a14="http://schemas.microsoft.com/office/drawing/2010/main">
                <a:solidFill>
                  <a:srgbClr val="FFFFFF"/>
                </a:solidFill>
              </a14:hiddenFill>
            </a:ext>
          </a:extLst>
        </p:spPr>
      </p:pic>
      <p:sp useBgFill="1">
        <p:nvSpPr>
          <p:cNvPr id="14" name="Rectangle 13">
            <a:extLst>
              <a:ext uri="{FF2B5EF4-FFF2-40B4-BE49-F238E27FC236}">
                <a16:creationId xmlns:a16="http://schemas.microsoft.com/office/drawing/2014/main" id="{FB39ECA9-4CDE-4883-98E8-287E905E9F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263" y="3630934"/>
            <a:ext cx="6288261" cy="2546028"/>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17B3C3AB-A460-184D-B633-33C172ADB189}"/>
              </a:ext>
            </a:extLst>
          </p:cNvPr>
          <p:cNvSpPr>
            <a:spLocks noGrp="1"/>
          </p:cNvSpPr>
          <p:nvPr>
            <p:ph type="title"/>
          </p:nvPr>
        </p:nvSpPr>
        <p:spPr>
          <a:xfrm>
            <a:off x="841248" y="3849689"/>
            <a:ext cx="5684758" cy="2105025"/>
          </a:xfrm>
        </p:spPr>
        <p:txBody>
          <a:bodyPr vert="horz" lIns="91440" tIns="45720" rIns="91440" bIns="45720" rtlCol="0">
            <a:normAutofit/>
          </a:bodyPr>
          <a:lstStyle/>
          <a:p>
            <a:r>
              <a:rPr lang="en-US" sz="2400" b="1" dirty="0"/>
              <a:t>SDU runs several SDU’s Challenges</a:t>
            </a:r>
            <a:br>
              <a:rPr lang="en-US" sz="2400" b="1" dirty="0"/>
            </a:br>
            <a:br>
              <a:rPr lang="en-US" sz="2400" b="1" dirty="0"/>
            </a:br>
            <a:r>
              <a:rPr lang="en-US" sz="2400" b="1" dirty="0"/>
              <a:t>E.g. on SDU Moves, Sustainable Transport Going Green, etc. Several have potential links to Citizen Science.</a:t>
            </a:r>
          </a:p>
        </p:txBody>
      </p:sp>
      <p:sp>
        <p:nvSpPr>
          <p:cNvPr id="16" name="Rectangle 15">
            <a:extLst>
              <a:ext uri="{FF2B5EF4-FFF2-40B4-BE49-F238E27FC236}">
                <a16:creationId xmlns:a16="http://schemas.microsoft.com/office/drawing/2014/main" id="{A67483D0-BAEB-4927-88AD-76F5DA846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494" y="456572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0DBB7B12-4298-4CFB-B539-44A91C9303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394346" y="4893056"/>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Pladsholder til indhold 4">
            <a:extLst>
              <a:ext uri="{FF2B5EF4-FFF2-40B4-BE49-F238E27FC236}">
                <a16:creationId xmlns:a16="http://schemas.microsoft.com/office/drawing/2014/main" id="{10EB09C7-796B-4215-90EA-366C2977B3AD}"/>
              </a:ext>
            </a:extLst>
          </p:cNvPr>
          <p:cNvSpPr>
            <a:spLocks noGrp="1"/>
          </p:cNvSpPr>
          <p:nvPr>
            <p:ph idx="1"/>
          </p:nvPr>
        </p:nvSpPr>
        <p:spPr>
          <a:xfrm>
            <a:off x="3360563" y="3849688"/>
            <a:ext cx="3315810" cy="2105025"/>
          </a:xfrm>
        </p:spPr>
        <p:txBody>
          <a:bodyPr anchor="ctr">
            <a:normAutofit/>
          </a:bodyPr>
          <a:lstStyle/>
          <a:p>
            <a:endParaRPr lang="da-DK" sz="1700" dirty="0"/>
          </a:p>
          <a:p>
            <a:endParaRPr lang="da-DK" sz="1700" dirty="0"/>
          </a:p>
          <a:p>
            <a:endParaRPr lang="da-DK" sz="1700" dirty="0"/>
          </a:p>
        </p:txBody>
      </p:sp>
      <p:pic>
        <p:nvPicPr>
          <p:cNvPr id="6" name="Billede 5">
            <a:extLst>
              <a:ext uri="{FF2B5EF4-FFF2-40B4-BE49-F238E27FC236}">
                <a16:creationId xmlns:a16="http://schemas.microsoft.com/office/drawing/2014/main" id="{C6734A43-FB81-4262-93C7-65B02E21B9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 b="17305"/>
          <a:stretch/>
        </p:blipFill>
        <p:spPr>
          <a:xfrm>
            <a:off x="7048500" y="365109"/>
            <a:ext cx="4621006" cy="5811838"/>
          </a:xfrm>
          <a:prstGeom prst="rect">
            <a:avLst/>
          </a:prstGeom>
        </p:spPr>
      </p:pic>
    </p:spTree>
    <p:extLst>
      <p:ext uri="{BB962C8B-B14F-4D97-AF65-F5344CB8AC3E}">
        <p14:creationId xmlns:p14="http://schemas.microsoft.com/office/powerpoint/2010/main" val="1917219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a:xfrm>
            <a:off x="1804927" y="1314000"/>
            <a:ext cx="8376056" cy="5259442"/>
          </a:xfrm>
        </p:spPr>
        <p:txBody>
          <a:bodyPr/>
          <a:lstStyle/>
          <a:p>
            <a:br>
              <a:rPr lang="da-DK" sz="2800" dirty="0"/>
            </a:br>
            <a:br>
              <a:rPr lang="da-DK" dirty="0"/>
            </a:br>
            <a:endParaRPr lang="da-DK" dirty="0"/>
          </a:p>
        </p:txBody>
      </p:sp>
      <p:sp>
        <p:nvSpPr>
          <p:cNvPr id="10" name="USR_Name"/>
          <p:cNvSpPr>
            <a:spLocks noGrp="1"/>
          </p:cNvSpPr>
          <p:nvPr>
            <p:ph type="subTitle" idx="1"/>
          </p:nvPr>
        </p:nvSpPr>
        <p:spPr>
          <a:xfrm>
            <a:off x="590550" y="990601"/>
            <a:ext cx="11268075" cy="5392308"/>
          </a:xfrm>
        </p:spPr>
        <p:txBody>
          <a:bodyPr>
            <a:normAutofit fontScale="70000" lnSpcReduction="20000"/>
          </a:bodyPr>
          <a:lstStyle/>
          <a:p>
            <a:endParaRPr lang="da-DK" sz="12000" dirty="0"/>
          </a:p>
          <a:p>
            <a:endParaRPr lang="da-DK" sz="12000" dirty="0"/>
          </a:p>
          <a:p>
            <a:endParaRPr lang="da-DK" sz="4300" dirty="0"/>
          </a:p>
          <a:p>
            <a:r>
              <a:rPr lang="da-DK" sz="13700" dirty="0"/>
              <a:t>BRIEFLY: WHAT IS IT?</a:t>
            </a:r>
          </a:p>
          <a:p>
            <a:endParaRPr lang="da-DK" sz="12000" dirty="0"/>
          </a:p>
          <a:p>
            <a:endParaRPr lang="da-DK" sz="12000"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8755796" y="3488860"/>
            <a:ext cx="2505600" cy="346703"/>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8</a:t>
            </a:fld>
            <a:endParaRPr lang="da-DK" dirty="0"/>
          </a:p>
        </p:txBody>
      </p:sp>
    </p:spTree>
    <p:custDataLst>
      <p:tags r:id="rId1"/>
    </p:custDataLst>
    <p:extLst>
      <p:ext uri="{BB962C8B-B14F-4D97-AF65-F5344CB8AC3E}">
        <p14:creationId xmlns:p14="http://schemas.microsoft.com/office/powerpoint/2010/main" val="1024556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tekst 2"/>
          <p:cNvSpPr>
            <a:spLocks noGrp="1"/>
          </p:cNvSpPr>
          <p:nvPr>
            <p:ph type="body" sz="quarter" idx="14"/>
          </p:nvPr>
        </p:nvSpPr>
        <p:spPr/>
        <p:txBody>
          <a:bodyPr/>
          <a:lstStyle/>
          <a:p>
            <a:endParaRPr lang="da-DK" dirty="0"/>
          </a:p>
        </p:txBody>
      </p:sp>
      <p:sp>
        <p:nvSpPr>
          <p:cNvPr id="4" name="Titel 3"/>
          <p:cNvSpPr>
            <a:spLocks noGrp="1"/>
          </p:cNvSpPr>
          <p:nvPr>
            <p:ph type="ctrTitle"/>
          </p:nvPr>
        </p:nvSpPr>
        <p:spPr/>
        <p:txBody>
          <a:bodyPr/>
          <a:lstStyle/>
          <a:p>
            <a:br>
              <a:rPr lang="da-DK" b="0" dirty="0"/>
            </a:br>
            <a:endParaRPr lang="da-DK" dirty="0"/>
          </a:p>
        </p:txBody>
      </p:sp>
      <p:sp>
        <p:nvSpPr>
          <p:cNvPr id="5" name="USR_Name"/>
          <p:cNvSpPr>
            <a:spLocks noGrp="1"/>
          </p:cNvSpPr>
          <p:nvPr>
            <p:ph type="subTitle" idx="1"/>
          </p:nvPr>
        </p:nvSpPr>
        <p:spPr/>
        <p:txBody>
          <a:bodyPr/>
          <a:lstStyle/>
          <a:p>
            <a:endParaRPr lang="da-DK" dirty="0"/>
          </a:p>
        </p:txBody>
      </p:sp>
      <p:sp>
        <p:nvSpPr>
          <p:cNvPr id="6" name="Date_DateCustomA"/>
          <p:cNvSpPr>
            <a:spLocks noGrp="1"/>
          </p:cNvSpPr>
          <p:nvPr>
            <p:ph type="dt" sz="half" idx="10"/>
          </p:nvPr>
        </p:nvSpPr>
        <p:spPr/>
        <p:txBody>
          <a:bodyPr/>
          <a:lstStyle/>
          <a:p>
            <a:endParaRPr lang="da-DK" dirty="0"/>
          </a:p>
        </p:txBody>
      </p:sp>
      <p:sp>
        <p:nvSpPr>
          <p:cNvPr id="7" name="OFF_institute"/>
          <p:cNvSpPr>
            <a:spLocks noGrp="1"/>
          </p:cNvSpPr>
          <p:nvPr>
            <p:ph type="ftr" sz="quarter" idx="11"/>
          </p:nvPr>
        </p:nvSpPr>
        <p:spPr>
          <a:xfrm>
            <a:off x="410400" y="0"/>
            <a:ext cx="3340800" cy="722299"/>
          </a:xfrm>
        </p:spPr>
        <p:txBody>
          <a:bodyPr/>
          <a:lstStyle/>
          <a:p>
            <a:endParaRPr lang="da-DK" dirty="0"/>
          </a:p>
        </p:txBody>
      </p:sp>
      <p:sp>
        <p:nvSpPr>
          <p:cNvPr id="8" name="Pladsholder til slidenummer 7"/>
          <p:cNvSpPr>
            <a:spLocks noGrp="1"/>
          </p:cNvSpPr>
          <p:nvPr>
            <p:ph type="sldNum" sz="quarter" idx="12"/>
          </p:nvPr>
        </p:nvSpPr>
        <p:spPr/>
        <p:txBody>
          <a:bodyPr/>
          <a:lstStyle/>
          <a:p>
            <a:fld id="{45D37B1E-C366-494F-A587-962AD9AABC83}" type="slidenum">
              <a:rPr lang="da-DK"/>
              <a:pPr/>
              <a:t>9</a:t>
            </a:fld>
            <a:endParaRPr lang="da-DK" dirty="0"/>
          </a:p>
        </p:txBody>
      </p:sp>
      <p:sp>
        <p:nvSpPr>
          <p:cNvPr id="14" name="AutoShape 6" descr="Billedresultat for danmarks elektroniske fag- og forskningsbibliotek">
            <a:hlinkClick r:id="rId4"/>
            <a:extLst>
              <a:ext uri="{FF2B5EF4-FFF2-40B4-BE49-F238E27FC236}">
                <a16:creationId xmlns:a16="http://schemas.microsoft.com/office/drawing/2014/main" id="{902FE002-E3E9-4EED-A65B-275F560CC5BC}"/>
              </a:ext>
            </a:extLst>
          </p:cNvPr>
          <p:cNvSpPr>
            <a:spLocks noGrp="1" noChangeAspect="1" noChangeArrowheads="1"/>
          </p:cNvSpPr>
          <p:nvPr>
            <p:ph type="pic" sz="quarter" idx="13"/>
          </p:nvPr>
        </p:nvSpPr>
        <p:spPr bwMode="auto">
          <a:xfrm>
            <a:off x="2400" y="0"/>
            <a:ext cx="121896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a-DK" dirty="0"/>
          </a:p>
          <a:p>
            <a:endParaRPr lang="da-DK" dirty="0">
              <a:noFill/>
            </a:endParaRPr>
          </a:p>
          <a:p>
            <a:endParaRPr lang="da-DK" dirty="0"/>
          </a:p>
          <a:p>
            <a:pPr marL="342900" indent="-342900" algn="l">
              <a:buFontTx/>
              <a:buChar char="-"/>
            </a:pPr>
            <a:endParaRPr lang="da-DK" dirty="0"/>
          </a:p>
        </p:txBody>
      </p:sp>
      <p:pic>
        <p:nvPicPr>
          <p:cNvPr id="9" name="Billede 8">
            <a:extLst>
              <a:ext uri="{FF2B5EF4-FFF2-40B4-BE49-F238E27FC236}">
                <a16:creationId xmlns:a16="http://schemas.microsoft.com/office/drawing/2014/main" id="{DB96EB79-DFA4-4E8A-A4B5-0E59CE2028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75" y="-481674"/>
            <a:ext cx="10744199" cy="7473024"/>
          </a:xfrm>
          <a:prstGeom prst="rect">
            <a:avLst/>
          </a:prstGeom>
        </p:spPr>
      </p:pic>
    </p:spTree>
    <p:custDataLst>
      <p:tags r:id="rId1"/>
    </p:custDataLst>
    <p:extLst>
      <p:ext uri="{BB962C8B-B14F-4D97-AF65-F5344CB8AC3E}">
        <p14:creationId xmlns:p14="http://schemas.microsoft.com/office/powerpoint/2010/main" val="13770885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MPLAFYSLIDEID" val="636091273246801131"/>
</p:tagLst>
</file>

<file path=ppt/tags/tag10.xml><?xml version="1.0" encoding="utf-8"?>
<p:tagLst xmlns:a="http://schemas.openxmlformats.org/drawingml/2006/main" xmlns:r="http://schemas.openxmlformats.org/officeDocument/2006/relationships" xmlns:p="http://schemas.openxmlformats.org/presentationml/2006/main">
  <p:tag name="TEMPLAFYSLIDEID" val="636168756687403298"/>
</p:tagLst>
</file>

<file path=ppt/tags/tag11.xml><?xml version="1.0" encoding="utf-8"?>
<p:tagLst xmlns:a="http://schemas.openxmlformats.org/drawingml/2006/main" xmlns:r="http://schemas.openxmlformats.org/officeDocument/2006/relationships" xmlns:p="http://schemas.openxmlformats.org/presentationml/2006/main">
  <p:tag name="TEMPLAFYSLIDEID" val="636168756687403298"/>
</p:tagLst>
</file>

<file path=ppt/tags/tag12.xml><?xml version="1.0" encoding="utf-8"?>
<p:tagLst xmlns:a="http://schemas.openxmlformats.org/drawingml/2006/main" xmlns:r="http://schemas.openxmlformats.org/officeDocument/2006/relationships" xmlns:p="http://schemas.openxmlformats.org/presentationml/2006/main">
  <p:tag name="TEMPLAFYSLIDEID" val="636168756687403298"/>
</p:tagLst>
</file>

<file path=ppt/tags/tag13.xml><?xml version="1.0" encoding="utf-8"?>
<p:tagLst xmlns:a="http://schemas.openxmlformats.org/drawingml/2006/main" xmlns:r="http://schemas.openxmlformats.org/officeDocument/2006/relationships" xmlns:p="http://schemas.openxmlformats.org/presentationml/2006/main">
  <p:tag name="TEMPLAFYSLIDEID" val="636168756687403298"/>
</p:tagLst>
</file>

<file path=ppt/tags/tag14.xml><?xml version="1.0" encoding="utf-8"?>
<p:tagLst xmlns:a="http://schemas.openxmlformats.org/drawingml/2006/main" xmlns:r="http://schemas.openxmlformats.org/officeDocument/2006/relationships" xmlns:p="http://schemas.openxmlformats.org/presentationml/2006/main">
  <p:tag name="TEMPLAFYSLIDEID" val="636168756687403298"/>
</p:tagLst>
</file>

<file path=ppt/tags/tag2.xml><?xml version="1.0" encoding="utf-8"?>
<p:tagLst xmlns:a="http://schemas.openxmlformats.org/drawingml/2006/main" xmlns:r="http://schemas.openxmlformats.org/officeDocument/2006/relationships" xmlns:p="http://schemas.openxmlformats.org/presentationml/2006/main">
  <p:tag name="TEMPLAFYSLIDEID" val="636168756687403298"/>
</p:tagLst>
</file>

<file path=ppt/tags/tag3.xml><?xml version="1.0" encoding="utf-8"?>
<p:tagLst xmlns:a="http://schemas.openxmlformats.org/drawingml/2006/main" xmlns:r="http://schemas.openxmlformats.org/officeDocument/2006/relationships" xmlns:p="http://schemas.openxmlformats.org/presentationml/2006/main">
  <p:tag name="TEMPLAFYSLIDEID" val="636091273246801131"/>
</p:tagLst>
</file>

<file path=ppt/tags/tag4.xml><?xml version="1.0" encoding="utf-8"?>
<p:tagLst xmlns:a="http://schemas.openxmlformats.org/drawingml/2006/main" xmlns:r="http://schemas.openxmlformats.org/officeDocument/2006/relationships" xmlns:p="http://schemas.openxmlformats.org/presentationml/2006/main">
  <p:tag name="TEMPLAFYSLIDEID" val="636091273246801131"/>
</p:tagLst>
</file>

<file path=ppt/tags/tag5.xml><?xml version="1.0" encoding="utf-8"?>
<p:tagLst xmlns:a="http://schemas.openxmlformats.org/drawingml/2006/main" xmlns:r="http://schemas.openxmlformats.org/officeDocument/2006/relationships" xmlns:p="http://schemas.openxmlformats.org/presentationml/2006/main">
  <p:tag name="TEMPLAFYSLIDEID" val="636091273246801131"/>
</p:tagLst>
</file>

<file path=ppt/tags/tag6.xml><?xml version="1.0" encoding="utf-8"?>
<p:tagLst xmlns:a="http://schemas.openxmlformats.org/drawingml/2006/main" xmlns:r="http://schemas.openxmlformats.org/officeDocument/2006/relationships" xmlns:p="http://schemas.openxmlformats.org/presentationml/2006/main">
  <p:tag name="TEMPLAFYSLIDEID" val="636168756687403298"/>
</p:tagLst>
</file>

<file path=ppt/tags/tag7.xml><?xml version="1.0" encoding="utf-8"?>
<p:tagLst xmlns:a="http://schemas.openxmlformats.org/drawingml/2006/main" xmlns:r="http://schemas.openxmlformats.org/officeDocument/2006/relationships" xmlns:p="http://schemas.openxmlformats.org/presentationml/2006/main">
  <p:tag name="TEMPLAFYSLIDEID" val="636091273246801131"/>
</p:tagLst>
</file>

<file path=ppt/tags/tag8.xml><?xml version="1.0" encoding="utf-8"?>
<p:tagLst xmlns:a="http://schemas.openxmlformats.org/drawingml/2006/main" xmlns:r="http://schemas.openxmlformats.org/officeDocument/2006/relationships" xmlns:p="http://schemas.openxmlformats.org/presentationml/2006/main">
  <p:tag name="TEMPLAFYSLIDEID" val="636091273246801131"/>
</p:tagLst>
</file>

<file path=ppt/tags/tag9.xml><?xml version="1.0" encoding="utf-8"?>
<p:tagLst xmlns:a="http://schemas.openxmlformats.org/drawingml/2006/main" xmlns:r="http://schemas.openxmlformats.org/officeDocument/2006/relationships" xmlns:p="http://schemas.openxmlformats.org/presentationml/2006/main">
  <p:tag name="TEMPLAFYSLIDEID" val="636168756687403298"/>
</p:tagLst>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1330</Words>
  <Application>Microsoft Office PowerPoint</Application>
  <PresentationFormat>Widescreen</PresentationFormat>
  <Paragraphs>132</Paragraphs>
  <Slides>26</Slides>
  <Notes>14</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26</vt:i4>
      </vt:variant>
    </vt:vector>
  </HeadingPairs>
  <TitlesOfParts>
    <vt:vector size="31" baseType="lpstr">
      <vt:lpstr>Arial</vt:lpstr>
      <vt:lpstr>Calibri</vt:lpstr>
      <vt:lpstr>Calibri Light</vt:lpstr>
      <vt:lpstr>Wingdings</vt:lpstr>
      <vt:lpstr>Office-tema</vt:lpstr>
      <vt:lpstr>PowerPoint-præsentation</vt:lpstr>
      <vt:lpstr> </vt:lpstr>
      <vt:lpstr>PowerPoint-præsentation</vt:lpstr>
      <vt:lpstr>PowerPoint-præsentation</vt:lpstr>
      <vt:lpstr>PowerPoint-præsentation</vt:lpstr>
      <vt:lpstr>SDU committed in 2019 on the UN SDG’s</vt:lpstr>
      <vt:lpstr>SDU runs several SDU’s Challenges  E.g. on SDU Moves, Sustainable Transport Going Green, etc. Several have potential links to Citizen Science.</vt:lpstr>
      <vt:lpstr>  </vt:lpstr>
      <vt:lpstr> </vt:lpstr>
      <vt:lpstr> </vt:lpstr>
      <vt:lpstr> </vt:lpstr>
      <vt:lpstr>  </vt:lpstr>
      <vt:lpstr> </vt:lpstr>
      <vt:lpstr> </vt:lpstr>
      <vt:lpstr>NARATIVE MEDICINE  LITERATURE &amp; HEALTH SCIENCE LITERATURE AS A TOOL FOR REFLECTION AND DIALOGUE TWO TARGET GROUPS: CITIZENS &amp; HEALTH CARE PROFESSIONALS FOUR AUTHORS A MEDIAPARTNER A COMMUNITY BLOG DISSEMINATION OF SCIENTIFIC INFORMATION TO THE PUBLIC NEW REFLECTIONS, NEW INSIGHTS, NEXT STEPS  </vt:lpstr>
      <vt:lpstr>  </vt:lpstr>
      <vt:lpstr>LIFE WITH DEMENTIA  FOUR FACULTIES: HEALTH, HUMANISTICS, NAT &amp; TECH CAN CO-CREATED RESEARCH MAKE LIFE BETTER FOR PEOPLE? CAN THE ARTS, LITERATURE, DANCE ETC. APPLY HOW TO WE PLAN DEMENTIA FRIENDLY COMMUNITIES? MUNICIPALITIES NGO’S NEXT OF KIN HEALTH CARE PROFESSIONALS  </vt:lpstr>
      <vt:lpstr>  FIND A LAKE                     </vt:lpstr>
      <vt:lpstr>FIND A LAKE  A ‘CLASSIC’ NATURAL SCIENCE PROJECT …. BUT THEN AGAIN? WATER QUALITY, MAPPING OF LAKES ENVIRONMENTAL LITERACY 5 HIGHS SCHOOLS &amp; 5 PUBLIC SCHOOLS 500 PUPILS AND STUDENTS FIELD DAYS TEACHING THE APP &amp; THE MAP DATA DISSIMINATION</vt:lpstr>
      <vt:lpstr>                            </vt:lpstr>
      <vt:lpstr>OUR HISTORY  HISTORY AND SOCIAL SCIENCE ORAL HISTORY AS PART OF THE CURRICULUM OPENING 2021 5 HIGH SCHOOLS 250 STUDENTS COLLECTING STORIES &amp; AND SHARING THEN PARTNERSHIPS WITH ARCHIVES  </vt:lpstr>
      <vt:lpstr> SCIENCE LITERACY  A DISCIPLINE IN IT ITSELF WITH IN CITIZEN SCIENCE?</vt:lpstr>
      <vt:lpstr>   SCIENCE LITERACY  Working with public schools and high schools in a Citizen Science setting in order to achive inclusion, contribution and reciprocality (Golumbic et. at. 2017) and Scientific Literacy Skills:  1. Understand methods of inquiry that lead to scientiﬁc knowledge  a. Identify a valid scientiﬁc argument b. Evaluate the validity of sources c. Evaluate the use and misuse of scientiﬁc information d. Understand elements of research design and it’s scientiﬁc ﬁndings   2. Organize, analyze, and interpret quantitative data and scientiﬁc information  a. Create graphical representations of data b. Read and interpret graphical representations of data c. Solve problems using quantitative skills, including probability and statistics d. Understand and interpret basic statistics e. Justify inferences, predictions, and conclusions based on quantitative data   </vt:lpstr>
      <vt:lpstr>SCIENTIFIC LITERACIES   Media literacy (21st Century Skills) (Potter 2010)  News literacy*  Environmental literacy (Merenlander 2016; Hsu 2018)  Health literacy**  Computational thinking (Denning et al. 2019)      * https://www.schooljournalism.org/news-literacy-overview/  ** https://www.sst.dk/~/media/18DDC88AE81F46C7815E28218443B311.ashx  </vt:lpstr>
      <vt:lpstr>   REFERENCES   Ballard, H.L., Dixon, C.G.H. and E.M. Harris (2017). “Youth-focused citizen science: Examining the role of environmental science learning and agency for conservation”. Biological Conservation. Volume 208, April 2017, Pages 65-75. https://doi.org/10.1016/j.biocon.2016.05.024  Bonney, R.; Cooper, C.B.; Dickinson, J.; Kelling, S.; Phillips, T.; Rosenberg, K.V.; Shirk, J. (2009) “Citizen science: A developing tool for expanding science knowledge and scientific literacy”. BioScience 59, 977–984. Chia-Hsuan Hsu, Te-En Lin, Wei-Ta Fang and Chi-Chang Liu 1 (2018). “Taiwan Roadkill Observation Network: An Example of a Community of Practice Contributing to Taiwanese Environmental Literacy for Sustainability”. MDPI Sustainability 2018, 10, 3610. https://doi.org/10.3390/su10103610  Denning, P.J. and Tedre, M. Computational Thinking. The MIT Press, 2019.  Golumbic, Y. et al. (2020). “Science literacy in action: understanding scientific data presented in a citizen science platform by non-expert adults.” International Journal of Science Education, Part B  Communication and Public Engagement. https://doi.org/10.1080/21548455.2020.1769877     Gormally, Cara; Peggy Brickman, and Mary Lutz (2012) Developing a Test of Scientiﬁc Literacy Skills (TOSLS): Measuring Undergraduates’ Evaluation of Scientiﬁc Information and Arguments. CBE—Life Sciences. Education Vol. 11, 364–377, Winter 2012. DOI: 10.1187/cbe.12-03-0026  Ignat, Tiberius, and Paul Ayris. 2020. “Built to Last! Embedding Open Science Principles and Practice into European Universities”. Insights 33 (1): 9. DOI: http://doi.org/10.1629/uksg.501   Merenlender, A.M.; Crall, A.W.; Drill, S.; Prysby, M.; Ballard, H. (2016) “Evaluating environmental education, citizen science, and stewardship through naturalist programs”. Conserv. Biol. 30, 1255–1265.  Potter, W. James (2010-11-30). "The State of Media Literacy". Journal of Broadcasting &amp; Electronic Media. 54 (4): 675–696.  </vt:lpstr>
      <vt:lpstr>THANK YOU!   Thomas Kaarsted, thk@bib.sdu.dk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Thomas Kaarsted</dc:creator>
  <cp:lastModifiedBy>Thomas Kaarsted</cp:lastModifiedBy>
  <cp:revision>8</cp:revision>
  <dcterms:created xsi:type="dcterms:W3CDTF">2020-11-10T12:27:57Z</dcterms:created>
  <dcterms:modified xsi:type="dcterms:W3CDTF">2020-11-10T12:36:49Z</dcterms:modified>
</cp:coreProperties>
</file>